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2" r:id="rId1"/>
  </p:sldMasterIdLst>
  <p:notesMasterIdLst>
    <p:notesMasterId r:id="rId27"/>
  </p:notesMasterIdLst>
  <p:handoutMasterIdLst>
    <p:handoutMasterId r:id="rId28"/>
  </p:handoutMasterIdLst>
  <p:sldIdLst>
    <p:sldId id="461" r:id="rId2"/>
    <p:sldId id="256" r:id="rId3"/>
    <p:sldId id="286" r:id="rId4"/>
    <p:sldId id="289" r:id="rId5"/>
    <p:sldId id="295" r:id="rId6"/>
    <p:sldId id="297" r:id="rId7"/>
    <p:sldId id="298" r:id="rId8"/>
    <p:sldId id="458" r:id="rId9"/>
    <p:sldId id="488" r:id="rId10"/>
    <p:sldId id="306" r:id="rId11"/>
    <p:sldId id="335" r:id="rId12"/>
    <p:sldId id="388" r:id="rId13"/>
    <p:sldId id="417" r:id="rId14"/>
    <p:sldId id="418" r:id="rId15"/>
    <p:sldId id="484" r:id="rId16"/>
    <p:sldId id="310" r:id="rId17"/>
    <p:sldId id="489" r:id="rId18"/>
    <p:sldId id="490" r:id="rId19"/>
    <p:sldId id="491" r:id="rId20"/>
    <p:sldId id="492" r:id="rId21"/>
    <p:sldId id="493" r:id="rId22"/>
    <p:sldId id="494" r:id="rId23"/>
    <p:sldId id="495" r:id="rId24"/>
    <p:sldId id="496" r:id="rId25"/>
    <p:sldId id="497" r:id="rId26"/>
  </p:sldIdLst>
  <p:sldSz cx="10277475" cy="7123113"/>
  <p:notesSz cx="6858000" cy="9144000"/>
  <p:defaultTextStyle>
    <a:defPPr>
      <a:defRPr lang="en-US"/>
    </a:defPPr>
    <a:lvl1pPr algn="ctr" rtl="0" fontAlgn="base">
      <a:spcBef>
        <a:spcPct val="20000"/>
      </a:spcBef>
      <a:spcAft>
        <a:spcPct val="0"/>
      </a:spcAft>
      <a:defRPr sz="2000" b="1" kern="1200">
        <a:solidFill>
          <a:schemeClr val="bg1"/>
        </a:solidFill>
        <a:latin typeface="Arial" charset="0"/>
        <a:ea typeface="+mn-ea"/>
        <a:cs typeface="+mn-cs"/>
      </a:defRPr>
    </a:lvl1pPr>
    <a:lvl2pPr marL="457200" algn="ctr" rtl="0" fontAlgn="base">
      <a:spcBef>
        <a:spcPct val="20000"/>
      </a:spcBef>
      <a:spcAft>
        <a:spcPct val="0"/>
      </a:spcAft>
      <a:defRPr sz="2000" b="1" kern="1200">
        <a:solidFill>
          <a:schemeClr val="bg1"/>
        </a:solidFill>
        <a:latin typeface="Arial" charset="0"/>
        <a:ea typeface="+mn-ea"/>
        <a:cs typeface="+mn-cs"/>
      </a:defRPr>
    </a:lvl2pPr>
    <a:lvl3pPr marL="914400" algn="ctr" rtl="0" fontAlgn="base">
      <a:spcBef>
        <a:spcPct val="20000"/>
      </a:spcBef>
      <a:spcAft>
        <a:spcPct val="0"/>
      </a:spcAft>
      <a:defRPr sz="2000" b="1" kern="1200">
        <a:solidFill>
          <a:schemeClr val="bg1"/>
        </a:solidFill>
        <a:latin typeface="Arial" charset="0"/>
        <a:ea typeface="+mn-ea"/>
        <a:cs typeface="+mn-cs"/>
      </a:defRPr>
    </a:lvl3pPr>
    <a:lvl4pPr marL="1371600" algn="ctr" rtl="0" fontAlgn="base">
      <a:spcBef>
        <a:spcPct val="20000"/>
      </a:spcBef>
      <a:spcAft>
        <a:spcPct val="0"/>
      </a:spcAft>
      <a:defRPr sz="2000" b="1" kern="1200">
        <a:solidFill>
          <a:schemeClr val="bg1"/>
        </a:solidFill>
        <a:latin typeface="Arial" charset="0"/>
        <a:ea typeface="+mn-ea"/>
        <a:cs typeface="+mn-cs"/>
      </a:defRPr>
    </a:lvl4pPr>
    <a:lvl5pPr marL="1828800" algn="ctr" rtl="0" fontAlgn="base">
      <a:spcBef>
        <a:spcPct val="2000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EFAFB233-063F-42B5-8137-9DF3F51BA10A}">
      <p15:sldGuideLst xmlns:p15="http://schemas.microsoft.com/office/powerpoint/2012/main" xmlns="">
        <p15:guide id="1" orient="horz" pos="4416">
          <p15:clr>
            <a:srgbClr val="A4A3A4"/>
          </p15:clr>
        </p15:guide>
        <p15:guide id="2" pos="336">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FF"/>
    <a:srgbClr val="E33142"/>
    <a:srgbClr val="FFFF00"/>
    <a:srgbClr val="FF0000"/>
    <a:srgbClr val="000000"/>
    <a:srgbClr val="000066"/>
    <a:srgbClr val="FF9933"/>
    <a:srgbClr val="663300"/>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962" autoAdjust="0"/>
    <p:restoredTop sz="94660"/>
  </p:normalViewPr>
  <p:slideViewPr>
    <p:cSldViewPr>
      <p:cViewPr varScale="1">
        <p:scale>
          <a:sx n="70" d="100"/>
          <a:sy n="70" d="100"/>
        </p:scale>
        <p:origin x="-1368" y="-108"/>
      </p:cViewPr>
      <p:guideLst>
        <p:guide orient="horz" pos="4416"/>
        <p:guide pos="33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52818"/>
    </p:cViewPr>
  </p:sorterViewPr>
  <p:notesViewPr>
    <p:cSldViewPr>
      <p:cViewPr varScale="1">
        <p:scale>
          <a:sx n="32" d="100"/>
          <a:sy n="32" d="100"/>
        </p:scale>
        <p:origin x="-15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7.xml"/><Relationship Id="rId7" Type="http://schemas.openxmlformats.org/officeDocument/2006/relationships/slide" Target="slides/slide13.xml"/><Relationship Id="rId2" Type="http://schemas.openxmlformats.org/officeDocument/2006/relationships/slide" Target="slides/slide6.xml"/><Relationship Id="rId1" Type="http://schemas.openxmlformats.org/officeDocument/2006/relationships/slide" Target="slides/slide2.xml"/><Relationship Id="rId6" Type="http://schemas.openxmlformats.org/officeDocument/2006/relationships/slide" Target="slides/slide12.xml"/><Relationship Id="rId5" Type="http://schemas.openxmlformats.org/officeDocument/2006/relationships/slide" Target="slides/slide11.xml"/><Relationship Id="rId4" Type="http://schemas.openxmlformats.org/officeDocument/2006/relationships/slide" Target="slides/slide10.xml"/><Relationship Id="rId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defRPr>
            </a:lvl1pPr>
          </a:lstStyle>
          <a:p>
            <a:pPr>
              <a:defRPr/>
            </a:pPr>
            <a:endParaRPr lang="en-US"/>
          </a:p>
        </p:txBody>
      </p:sp>
      <p:sp>
        <p:nvSpPr>
          <p:cNvPr id="2304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defRPr>
            </a:lvl1pPr>
          </a:lstStyle>
          <a:p>
            <a:pPr>
              <a:defRPr/>
            </a:pPr>
            <a:endParaRPr lang="en-US"/>
          </a:p>
        </p:txBody>
      </p:sp>
      <p:sp>
        <p:nvSpPr>
          <p:cNvPr id="2304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defRPr>
            </a:lvl1pPr>
          </a:lstStyle>
          <a:p>
            <a:pPr>
              <a:defRPr/>
            </a:pPr>
            <a:endParaRPr lang="en-US"/>
          </a:p>
        </p:txBody>
      </p:sp>
      <p:sp>
        <p:nvSpPr>
          <p:cNvPr id="2304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defRPr>
            </a:lvl1pPr>
          </a:lstStyle>
          <a:p>
            <a:pPr>
              <a:defRPr/>
            </a:pPr>
            <a:fld id="{1E90F305-8EF4-4A95-A28F-FB3932FE2C0B}" type="slidenum">
              <a:rPr lang="en-US"/>
              <a:pPr>
                <a:defRPr/>
              </a:pPr>
              <a:t>‹#›</a:t>
            </a:fld>
            <a:endParaRPr lang="en-US"/>
          </a:p>
        </p:txBody>
      </p:sp>
    </p:spTree>
    <p:extLst>
      <p:ext uri="{BB962C8B-B14F-4D97-AF65-F5344CB8AC3E}">
        <p14:creationId xmlns:p14="http://schemas.microsoft.com/office/powerpoint/2010/main" xmlns="" val="3544680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endParaRPr lang="en-US"/>
          </a:p>
        </p:txBody>
      </p:sp>
      <p:sp>
        <p:nvSpPr>
          <p:cNvPr id="86020" name="Rectangle 4"/>
          <p:cNvSpPr>
            <a:spLocks noGrp="1" noRot="1" noChangeAspect="1" noChangeArrowheads="1" noTextEdit="1"/>
          </p:cNvSpPr>
          <p:nvPr>
            <p:ph type="sldImg" idx="2"/>
          </p:nvPr>
        </p:nvSpPr>
        <p:spPr bwMode="auto">
          <a:xfrm>
            <a:off x="955675" y="685800"/>
            <a:ext cx="494665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Times New Roman" pitchFamily="18" charset="0"/>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Times New Roman" pitchFamily="18" charset="0"/>
              </a:defRPr>
            </a:lvl1pPr>
          </a:lstStyle>
          <a:p>
            <a:pPr>
              <a:defRPr/>
            </a:pPr>
            <a:fld id="{D9893896-6783-4F4A-ABE6-CC2287A8EE20}" type="slidenum">
              <a:rPr lang="en-US"/>
              <a:pPr>
                <a:defRPr/>
              </a:pPr>
              <a:t>‹#›</a:t>
            </a:fld>
            <a:endParaRPr lang="en-US"/>
          </a:p>
        </p:txBody>
      </p:sp>
    </p:spTree>
    <p:extLst>
      <p:ext uri="{BB962C8B-B14F-4D97-AF65-F5344CB8AC3E}">
        <p14:creationId xmlns:p14="http://schemas.microsoft.com/office/powerpoint/2010/main" xmlns="" val="2085405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212975"/>
            <a:ext cx="8734425" cy="152717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541463" y="4037013"/>
            <a:ext cx="7194550" cy="18192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1662113"/>
            <a:ext cx="9248775" cy="4700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25" y="285750"/>
            <a:ext cx="2311400" cy="6076950"/>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285750"/>
            <a:ext cx="6784975" cy="6076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14350" y="1662113"/>
            <a:ext cx="4548188" cy="4700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214938" y="1662113"/>
            <a:ext cx="4548187" cy="4700587"/>
          </a:xfrm>
          <a:prstGeom prst="rect">
            <a:avLst/>
          </a:prstGeom>
        </p:spPr>
        <p:txBody>
          <a:bodyPr/>
          <a:lstStyle/>
          <a:p>
            <a:pPr lvl="0"/>
            <a:endParaRPr lang="en-GB" noProof="0" smtClean="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514350" y="1662113"/>
            <a:ext cx="4548188" cy="4700587"/>
          </a:xfrm>
          <a:prstGeom prst="rect">
            <a:avLst/>
          </a:prstGeom>
        </p:spPr>
        <p:txBody>
          <a:bodyPr/>
          <a:lstStyle/>
          <a:p>
            <a:pPr lvl="0"/>
            <a:endParaRPr lang="en-GB" noProof="0" smtClean="0"/>
          </a:p>
        </p:txBody>
      </p:sp>
      <p:sp>
        <p:nvSpPr>
          <p:cNvPr id="4" name="Text Placeholder 3"/>
          <p:cNvSpPr>
            <a:spLocks noGrp="1"/>
          </p:cNvSpPr>
          <p:nvPr>
            <p:ph type="body" sz="half" idx="2"/>
          </p:nvPr>
        </p:nvSpPr>
        <p:spPr>
          <a:xfrm>
            <a:off x="5214938" y="1662113"/>
            <a:ext cx="4548187" cy="4700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662113"/>
            <a:ext cx="9248775" cy="2273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0" y="4087813"/>
            <a:ext cx="9248775" cy="22748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14350" y="1662113"/>
            <a:ext cx="9248775" cy="4700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213" y="4576763"/>
            <a:ext cx="8736012" cy="1414462"/>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11213" y="3019425"/>
            <a:ext cx="8736012" cy="15573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14350" y="1662113"/>
            <a:ext cx="4548188" cy="4700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4938" y="1662113"/>
            <a:ext cx="4548187" cy="4700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14350" y="1593850"/>
            <a:ext cx="4540250" cy="6651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259013"/>
            <a:ext cx="4540250" cy="41036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221288" y="1593850"/>
            <a:ext cx="4541837" cy="6651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1288" y="2259013"/>
            <a:ext cx="4541837" cy="410368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285750"/>
            <a:ext cx="9248775" cy="1187450"/>
          </a:xfrm>
          <a:prstGeom prst="rect">
            <a:avLst/>
          </a:prstGeom>
        </p:spPr>
        <p:txBody>
          <a:bodyPr/>
          <a:lstStyle/>
          <a:p>
            <a:r>
              <a:rPr lang="en-US" smtClean="0"/>
              <a:t>Click to edit Master title style</a:t>
            </a:r>
            <a:endParaRPr lang="en-GB"/>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84163"/>
            <a:ext cx="3381375" cy="120650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017963" y="284163"/>
            <a:ext cx="5745162" cy="60785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14350" y="1490663"/>
            <a:ext cx="3381375" cy="48720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4538" y="4986338"/>
            <a:ext cx="6165850" cy="588962"/>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14538" y="636588"/>
            <a:ext cx="6165850" cy="42735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014538" y="5575300"/>
            <a:ext cx="6165850" cy="8350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15386" name="Rectangle 26"/>
          <p:cNvSpPr>
            <a:spLocks noChangeArrowheads="1"/>
          </p:cNvSpPr>
          <p:nvPr userDrawn="1"/>
        </p:nvSpPr>
        <p:spPr bwMode="auto">
          <a:xfrm>
            <a:off x="0" y="0"/>
            <a:ext cx="10277475" cy="685800"/>
          </a:xfrm>
          <a:prstGeom prst="rect">
            <a:avLst/>
          </a:prstGeom>
          <a:gradFill rotWithShape="0">
            <a:gsLst>
              <a:gs pos="0">
                <a:srgbClr val="0099FF"/>
              </a:gs>
              <a:gs pos="100000">
                <a:schemeClr val="accent2"/>
              </a:gs>
            </a:gsLst>
            <a:lin ang="5400000" scaled="1"/>
          </a:gradFill>
          <a:ln w="9525">
            <a:noFill/>
            <a:miter lim="800000"/>
            <a:headEnd/>
            <a:tailEnd/>
          </a:ln>
          <a:effectLst/>
        </p:spPr>
        <p:txBody>
          <a:bodyPr wrap="none" anchor="ctr"/>
          <a:lstStyle/>
          <a:p>
            <a:pPr>
              <a:defRPr/>
            </a:pPr>
            <a:endParaRPr lang="en-GB"/>
          </a:p>
        </p:txBody>
      </p:sp>
      <p:sp>
        <p:nvSpPr>
          <p:cNvPr id="15368" name="Rectangle 8"/>
          <p:cNvSpPr>
            <a:spLocks noChangeArrowheads="1"/>
          </p:cNvSpPr>
          <p:nvPr/>
        </p:nvSpPr>
        <p:spPr bwMode="auto">
          <a:xfrm>
            <a:off x="1524000" y="6704013"/>
            <a:ext cx="6477000" cy="457200"/>
          </a:xfrm>
          <a:prstGeom prst="rect">
            <a:avLst/>
          </a:prstGeom>
          <a:noFill/>
          <a:ln w="9525">
            <a:noFill/>
            <a:miter lim="800000"/>
            <a:headEnd/>
            <a:tailEnd/>
          </a:ln>
          <a:effectLst/>
        </p:spPr>
        <p:txBody>
          <a:bodyPr lIns="99432" tIns="49716" rIns="99432" bIns="49716"/>
          <a:lstStyle/>
          <a:p>
            <a:pPr defTabSz="993775">
              <a:spcBef>
                <a:spcPct val="0"/>
              </a:spcBef>
              <a:defRPr/>
            </a:pPr>
            <a:r>
              <a:rPr lang="en-US" sz="1800">
                <a:solidFill>
                  <a:srgbClr val="000099"/>
                </a:solidFill>
              </a:rPr>
              <a:t>Bharat Electronics – Electronic Voting Machine (EVM)</a:t>
            </a:r>
          </a:p>
        </p:txBody>
      </p:sp>
      <p:sp>
        <p:nvSpPr>
          <p:cNvPr id="15369" name="Rectangle 9"/>
          <p:cNvSpPr>
            <a:spLocks noChangeArrowheads="1"/>
          </p:cNvSpPr>
          <p:nvPr/>
        </p:nvSpPr>
        <p:spPr bwMode="auto">
          <a:xfrm>
            <a:off x="9448800" y="6732588"/>
            <a:ext cx="828675" cy="238125"/>
          </a:xfrm>
          <a:prstGeom prst="rect">
            <a:avLst/>
          </a:prstGeom>
          <a:noFill/>
          <a:ln w="9525">
            <a:noFill/>
            <a:miter lim="800000"/>
            <a:headEnd/>
            <a:tailEnd/>
          </a:ln>
          <a:effectLst/>
        </p:spPr>
        <p:txBody>
          <a:bodyPr lIns="99432" tIns="49716" rIns="99432" bIns="49716"/>
          <a:lstStyle/>
          <a:p>
            <a:pPr algn="r" defTabSz="993775">
              <a:spcBef>
                <a:spcPct val="0"/>
              </a:spcBef>
              <a:defRPr/>
            </a:pPr>
            <a:fld id="{17011F08-03E7-44F6-B56A-08142B8408D5}" type="slidenum">
              <a:rPr lang="en-US" sz="1500">
                <a:solidFill>
                  <a:srgbClr val="000099"/>
                </a:solidFill>
                <a:latin typeface="Times New Roman" pitchFamily="18" charset="0"/>
              </a:rPr>
              <a:pPr algn="r" defTabSz="993775">
                <a:spcBef>
                  <a:spcPct val="0"/>
                </a:spcBef>
                <a:defRPr/>
              </a:pPr>
              <a:t>‹#›</a:t>
            </a:fld>
            <a:endParaRPr lang="en-US" sz="1500">
              <a:solidFill>
                <a:srgbClr val="000099"/>
              </a:solidFill>
              <a:latin typeface="Times New Roman" pitchFamily="18" charset="0"/>
            </a:endParaRPr>
          </a:p>
        </p:txBody>
      </p:sp>
      <p:sp>
        <p:nvSpPr>
          <p:cNvPr id="15378" name="Rectangle 18"/>
          <p:cNvSpPr>
            <a:spLocks noChangeArrowheads="1"/>
          </p:cNvSpPr>
          <p:nvPr userDrawn="1"/>
        </p:nvSpPr>
        <p:spPr bwMode="auto">
          <a:xfrm>
            <a:off x="0" y="6629400"/>
            <a:ext cx="10277475" cy="79375"/>
          </a:xfrm>
          <a:prstGeom prst="rect">
            <a:avLst/>
          </a:prstGeom>
          <a:gradFill rotWithShape="0">
            <a:gsLst>
              <a:gs pos="0">
                <a:srgbClr val="FFFFCC">
                  <a:gamma/>
                  <a:shade val="0"/>
                  <a:invGamma/>
                </a:srgbClr>
              </a:gs>
              <a:gs pos="50000">
                <a:srgbClr val="FFFFCC"/>
              </a:gs>
              <a:gs pos="100000">
                <a:srgbClr val="FFFFCC">
                  <a:gamma/>
                  <a:shade val="0"/>
                  <a:invGamma/>
                </a:srgbClr>
              </a:gs>
            </a:gsLst>
            <a:lin ang="5400000" scaled="1"/>
          </a:gradFill>
          <a:ln w="9525">
            <a:solidFill>
              <a:schemeClr val="accent2"/>
            </a:solidFill>
            <a:miter lim="800000"/>
            <a:headEnd/>
            <a:tailEnd/>
          </a:ln>
          <a:effectLst/>
        </p:spPr>
        <p:txBody>
          <a:bodyPr wrap="none" anchor="ctr"/>
          <a:lstStyle/>
          <a:p>
            <a:pPr>
              <a:defRPr/>
            </a:pPr>
            <a:endParaRPr lang="en-GB"/>
          </a:p>
        </p:txBody>
      </p:sp>
      <p:pic>
        <p:nvPicPr>
          <p:cNvPr id="30726" name="Picture 24" descr="C:\BELLogos\BE.jpg"/>
          <p:cNvPicPr>
            <a:picLocks noChangeAspect="1" noChangeArrowheads="1"/>
          </p:cNvPicPr>
          <p:nvPr userDrawn="1"/>
        </p:nvPicPr>
        <p:blipFill>
          <a:blip r:embed="rId17" cstate="print"/>
          <a:srcRect/>
          <a:stretch>
            <a:fillRect/>
          </a:stretch>
        </p:blipFill>
        <p:spPr bwMode="auto">
          <a:xfrm>
            <a:off x="0" y="0"/>
            <a:ext cx="892175" cy="674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ransition>
    <p:random/>
  </p:transition>
  <p:txStyles>
    <p:titleStyle>
      <a:lvl1pPr algn="ctr" defTabSz="993775" rtl="0" eaLnBrk="0" fontAlgn="base" hangingPunct="0">
        <a:spcBef>
          <a:spcPct val="0"/>
        </a:spcBef>
        <a:spcAft>
          <a:spcPct val="0"/>
        </a:spcAft>
        <a:defRPr sz="3900" b="1">
          <a:solidFill>
            <a:srgbClr val="FFFFCC"/>
          </a:solidFill>
          <a:latin typeface="+mj-lt"/>
          <a:ea typeface="+mj-ea"/>
          <a:cs typeface="+mj-cs"/>
        </a:defRPr>
      </a:lvl1pPr>
      <a:lvl2pPr algn="ctr" defTabSz="993775" rtl="0" eaLnBrk="0" fontAlgn="base" hangingPunct="0">
        <a:spcBef>
          <a:spcPct val="0"/>
        </a:spcBef>
        <a:spcAft>
          <a:spcPct val="0"/>
        </a:spcAft>
        <a:defRPr sz="3900" b="1">
          <a:solidFill>
            <a:srgbClr val="FFFFCC"/>
          </a:solidFill>
          <a:latin typeface="Arial" charset="0"/>
        </a:defRPr>
      </a:lvl2pPr>
      <a:lvl3pPr algn="ctr" defTabSz="993775" rtl="0" eaLnBrk="0" fontAlgn="base" hangingPunct="0">
        <a:spcBef>
          <a:spcPct val="0"/>
        </a:spcBef>
        <a:spcAft>
          <a:spcPct val="0"/>
        </a:spcAft>
        <a:defRPr sz="3900" b="1">
          <a:solidFill>
            <a:srgbClr val="FFFFCC"/>
          </a:solidFill>
          <a:latin typeface="Arial" charset="0"/>
        </a:defRPr>
      </a:lvl3pPr>
      <a:lvl4pPr algn="ctr" defTabSz="993775" rtl="0" eaLnBrk="0" fontAlgn="base" hangingPunct="0">
        <a:spcBef>
          <a:spcPct val="0"/>
        </a:spcBef>
        <a:spcAft>
          <a:spcPct val="0"/>
        </a:spcAft>
        <a:defRPr sz="3900" b="1">
          <a:solidFill>
            <a:srgbClr val="FFFFCC"/>
          </a:solidFill>
          <a:latin typeface="Arial" charset="0"/>
        </a:defRPr>
      </a:lvl4pPr>
      <a:lvl5pPr algn="ctr" defTabSz="993775" rtl="0" eaLnBrk="0" fontAlgn="base" hangingPunct="0">
        <a:spcBef>
          <a:spcPct val="0"/>
        </a:spcBef>
        <a:spcAft>
          <a:spcPct val="0"/>
        </a:spcAft>
        <a:defRPr sz="3900" b="1">
          <a:solidFill>
            <a:srgbClr val="FFFFCC"/>
          </a:solidFill>
          <a:latin typeface="Arial" charset="0"/>
        </a:defRPr>
      </a:lvl5pPr>
      <a:lvl6pPr marL="457200" algn="ctr" defTabSz="993775" rtl="0" fontAlgn="base">
        <a:spcBef>
          <a:spcPct val="0"/>
        </a:spcBef>
        <a:spcAft>
          <a:spcPct val="0"/>
        </a:spcAft>
        <a:defRPr sz="3900" b="1">
          <a:solidFill>
            <a:srgbClr val="FFFFCC"/>
          </a:solidFill>
          <a:latin typeface="Arial" charset="0"/>
        </a:defRPr>
      </a:lvl6pPr>
      <a:lvl7pPr marL="914400" algn="ctr" defTabSz="993775" rtl="0" fontAlgn="base">
        <a:spcBef>
          <a:spcPct val="0"/>
        </a:spcBef>
        <a:spcAft>
          <a:spcPct val="0"/>
        </a:spcAft>
        <a:defRPr sz="3900" b="1">
          <a:solidFill>
            <a:srgbClr val="FFFFCC"/>
          </a:solidFill>
          <a:latin typeface="Arial" charset="0"/>
        </a:defRPr>
      </a:lvl7pPr>
      <a:lvl8pPr marL="1371600" algn="ctr" defTabSz="993775" rtl="0" fontAlgn="base">
        <a:spcBef>
          <a:spcPct val="0"/>
        </a:spcBef>
        <a:spcAft>
          <a:spcPct val="0"/>
        </a:spcAft>
        <a:defRPr sz="3900" b="1">
          <a:solidFill>
            <a:srgbClr val="FFFFCC"/>
          </a:solidFill>
          <a:latin typeface="Arial" charset="0"/>
        </a:defRPr>
      </a:lvl8pPr>
      <a:lvl9pPr marL="1828800" algn="ctr" defTabSz="993775" rtl="0" fontAlgn="base">
        <a:spcBef>
          <a:spcPct val="0"/>
        </a:spcBef>
        <a:spcAft>
          <a:spcPct val="0"/>
        </a:spcAft>
        <a:defRPr sz="3900" b="1">
          <a:solidFill>
            <a:srgbClr val="FFFFCC"/>
          </a:solidFill>
          <a:latin typeface="Arial" charset="0"/>
        </a:defRPr>
      </a:lvl9pPr>
    </p:titleStyle>
    <p:bodyStyle>
      <a:lvl1pPr marL="373063" indent="-373063" algn="l" defTabSz="993775" rtl="0" eaLnBrk="0" fontAlgn="base" hangingPunct="0">
        <a:spcBef>
          <a:spcPct val="20000"/>
        </a:spcBef>
        <a:spcAft>
          <a:spcPct val="0"/>
        </a:spcAft>
        <a:buChar char="•"/>
        <a:defRPr sz="3000">
          <a:solidFill>
            <a:srgbClr val="FFFFCC"/>
          </a:solidFill>
          <a:latin typeface="+mn-lt"/>
          <a:ea typeface="+mn-ea"/>
          <a:cs typeface="+mn-cs"/>
        </a:defRPr>
      </a:lvl1pPr>
      <a:lvl2pPr marL="808038" indent="-311150" algn="l" defTabSz="993775" rtl="0" eaLnBrk="0" fontAlgn="base" hangingPunct="0">
        <a:spcBef>
          <a:spcPct val="20000"/>
        </a:spcBef>
        <a:spcAft>
          <a:spcPct val="0"/>
        </a:spcAft>
        <a:buChar char="–"/>
        <a:defRPr sz="2600">
          <a:solidFill>
            <a:srgbClr val="FFFFCC"/>
          </a:solidFill>
          <a:latin typeface="+mn-lt"/>
        </a:defRPr>
      </a:lvl2pPr>
      <a:lvl3pPr marL="1243013" indent="-249238" algn="l" defTabSz="993775" rtl="0" eaLnBrk="0" fontAlgn="base" hangingPunct="0">
        <a:spcBef>
          <a:spcPct val="20000"/>
        </a:spcBef>
        <a:spcAft>
          <a:spcPct val="0"/>
        </a:spcAft>
        <a:buChar char="•"/>
        <a:defRPr sz="2600">
          <a:solidFill>
            <a:srgbClr val="FFFFCC"/>
          </a:solidFill>
          <a:latin typeface="+mn-lt"/>
        </a:defRPr>
      </a:lvl3pPr>
      <a:lvl4pPr marL="1739900" indent="-247650" algn="l" defTabSz="993775" rtl="0" eaLnBrk="0" fontAlgn="base" hangingPunct="0">
        <a:spcBef>
          <a:spcPct val="20000"/>
        </a:spcBef>
        <a:spcAft>
          <a:spcPct val="0"/>
        </a:spcAft>
        <a:buChar char="–"/>
        <a:defRPr sz="2200">
          <a:solidFill>
            <a:srgbClr val="FFFFCC"/>
          </a:solidFill>
          <a:latin typeface="+mn-lt"/>
        </a:defRPr>
      </a:lvl4pPr>
      <a:lvl5pPr marL="2236788" indent="-247650" algn="l" defTabSz="993775" rtl="0" eaLnBrk="0" fontAlgn="base" hangingPunct="0">
        <a:spcBef>
          <a:spcPct val="20000"/>
        </a:spcBef>
        <a:spcAft>
          <a:spcPct val="0"/>
        </a:spcAft>
        <a:buChar char="»"/>
        <a:defRPr sz="2200">
          <a:solidFill>
            <a:srgbClr val="FFFFCC"/>
          </a:solidFill>
          <a:latin typeface="+mn-lt"/>
        </a:defRPr>
      </a:lvl5pPr>
      <a:lvl6pPr marL="2693988" indent="-247650" algn="l" defTabSz="993775" rtl="0" fontAlgn="base">
        <a:spcBef>
          <a:spcPct val="20000"/>
        </a:spcBef>
        <a:spcAft>
          <a:spcPct val="0"/>
        </a:spcAft>
        <a:buChar char="»"/>
        <a:defRPr sz="2200">
          <a:solidFill>
            <a:srgbClr val="FFFFCC"/>
          </a:solidFill>
          <a:latin typeface="+mn-lt"/>
        </a:defRPr>
      </a:lvl6pPr>
      <a:lvl7pPr marL="3151188" indent="-247650" algn="l" defTabSz="993775" rtl="0" fontAlgn="base">
        <a:spcBef>
          <a:spcPct val="20000"/>
        </a:spcBef>
        <a:spcAft>
          <a:spcPct val="0"/>
        </a:spcAft>
        <a:buChar char="»"/>
        <a:defRPr sz="2200">
          <a:solidFill>
            <a:srgbClr val="FFFFCC"/>
          </a:solidFill>
          <a:latin typeface="+mn-lt"/>
        </a:defRPr>
      </a:lvl7pPr>
      <a:lvl8pPr marL="3608388" indent="-247650" algn="l" defTabSz="993775" rtl="0" fontAlgn="base">
        <a:spcBef>
          <a:spcPct val="20000"/>
        </a:spcBef>
        <a:spcAft>
          <a:spcPct val="0"/>
        </a:spcAft>
        <a:buChar char="»"/>
        <a:defRPr sz="2200">
          <a:solidFill>
            <a:srgbClr val="FFFFCC"/>
          </a:solidFill>
          <a:latin typeface="+mn-lt"/>
        </a:defRPr>
      </a:lvl8pPr>
      <a:lvl9pPr marL="4065588" indent="-247650" algn="l" defTabSz="993775" rtl="0" fontAlgn="base">
        <a:spcBef>
          <a:spcPct val="20000"/>
        </a:spcBef>
        <a:spcAft>
          <a:spcPct val="0"/>
        </a:spcAft>
        <a:buChar char="»"/>
        <a:defRPr sz="22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EVM%20InterConnect.avi" TargetMode="Externa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050" descr="C:\BELFotos\Gif\militarycomm.gif"/>
          <p:cNvPicPr>
            <a:picLocks noChangeAspect="1" noChangeArrowheads="1" noCrop="1"/>
          </p:cNvPicPr>
          <p:nvPr/>
        </p:nvPicPr>
        <p:blipFill>
          <a:blip r:embed="rId2" cstate="print"/>
          <a:srcRect/>
          <a:stretch>
            <a:fillRect/>
          </a:stretch>
        </p:blipFill>
        <p:spPr bwMode="auto">
          <a:xfrm>
            <a:off x="228600" y="4343400"/>
            <a:ext cx="4724400" cy="2195513"/>
          </a:xfrm>
          <a:prstGeom prst="rect">
            <a:avLst/>
          </a:prstGeom>
          <a:noFill/>
          <a:ln w="9525">
            <a:noFill/>
            <a:miter lim="800000"/>
            <a:headEnd/>
            <a:tailEnd/>
          </a:ln>
        </p:spPr>
      </p:pic>
      <p:pic>
        <p:nvPicPr>
          <p:cNvPr id="31747" name="Picture 2051" descr="C:\BELFotos\BELUnits.gif"/>
          <p:cNvPicPr>
            <a:picLocks noChangeAspect="1" noChangeArrowheads="1"/>
          </p:cNvPicPr>
          <p:nvPr/>
        </p:nvPicPr>
        <p:blipFill>
          <a:blip r:embed="rId3" cstate="print"/>
          <a:srcRect/>
          <a:stretch>
            <a:fillRect/>
          </a:stretch>
        </p:blipFill>
        <p:spPr bwMode="auto">
          <a:xfrm>
            <a:off x="6153150" y="2598738"/>
            <a:ext cx="2794000" cy="3116262"/>
          </a:xfrm>
          <a:prstGeom prst="rect">
            <a:avLst/>
          </a:prstGeom>
          <a:noFill/>
          <a:ln w="9525">
            <a:noFill/>
            <a:miter lim="800000"/>
            <a:headEnd/>
            <a:tailEnd/>
          </a:ln>
        </p:spPr>
      </p:pic>
      <p:sp>
        <p:nvSpPr>
          <p:cNvPr id="31748" name="Rectangle 2052"/>
          <p:cNvSpPr>
            <a:spLocks noChangeArrowheads="1"/>
          </p:cNvSpPr>
          <p:nvPr/>
        </p:nvSpPr>
        <p:spPr bwMode="auto">
          <a:xfrm>
            <a:off x="3571875" y="0"/>
            <a:ext cx="3330575" cy="519113"/>
          </a:xfrm>
          <a:prstGeom prst="rect">
            <a:avLst/>
          </a:prstGeom>
          <a:noFill/>
          <a:ln w="9525">
            <a:noFill/>
            <a:miter lim="800000"/>
            <a:headEnd/>
            <a:tailEnd/>
          </a:ln>
        </p:spPr>
        <p:txBody>
          <a:bodyPr wrap="none">
            <a:spAutoFit/>
          </a:bodyPr>
          <a:lstStyle/>
          <a:p>
            <a:pPr>
              <a:spcBef>
                <a:spcPct val="0"/>
              </a:spcBef>
            </a:pPr>
            <a:r>
              <a:rPr lang="en-US" sz="2800">
                <a:solidFill>
                  <a:srgbClr val="FFFF00"/>
                </a:solidFill>
              </a:rPr>
              <a:t>Bharat Electronics</a:t>
            </a:r>
          </a:p>
        </p:txBody>
      </p:sp>
      <p:pic>
        <p:nvPicPr>
          <p:cNvPr id="31749" name="Picture 2054" descr="C:\BELLogos\bel5.gif"/>
          <p:cNvPicPr>
            <a:picLocks noChangeAspect="1" noChangeArrowheads="1"/>
          </p:cNvPicPr>
          <p:nvPr/>
        </p:nvPicPr>
        <p:blipFill>
          <a:blip r:embed="rId4" cstate="print"/>
          <a:srcRect/>
          <a:stretch>
            <a:fillRect/>
          </a:stretch>
        </p:blipFill>
        <p:spPr bwMode="auto">
          <a:xfrm>
            <a:off x="5257800" y="990600"/>
            <a:ext cx="4400550" cy="892175"/>
          </a:xfrm>
          <a:prstGeom prst="rect">
            <a:avLst/>
          </a:prstGeom>
          <a:solidFill>
            <a:schemeClr val="bg1"/>
          </a:solidFill>
          <a:ln w="9525">
            <a:noFill/>
            <a:miter lim="800000"/>
            <a:headEnd/>
            <a:tailEnd/>
          </a:ln>
        </p:spPr>
      </p:pic>
      <p:pic>
        <p:nvPicPr>
          <p:cNvPr id="31750" name="Picture 2057" descr="C:\WelcomeGif\welcome1.gif"/>
          <p:cNvPicPr>
            <a:picLocks noChangeAspect="1" noChangeArrowheads="1" noCrop="1"/>
          </p:cNvPicPr>
          <p:nvPr/>
        </p:nvPicPr>
        <p:blipFill>
          <a:blip r:embed="rId5" cstate="print"/>
          <a:srcRect/>
          <a:stretch>
            <a:fillRect/>
          </a:stretch>
        </p:blipFill>
        <p:spPr bwMode="auto">
          <a:xfrm>
            <a:off x="5105400" y="5883275"/>
            <a:ext cx="4943475" cy="809625"/>
          </a:xfrm>
          <a:prstGeom prst="rect">
            <a:avLst/>
          </a:prstGeom>
          <a:noFill/>
          <a:ln w="9525">
            <a:noFill/>
            <a:miter lim="800000"/>
            <a:headEnd/>
            <a:tailEnd/>
          </a:ln>
        </p:spPr>
      </p:pic>
      <p:sp>
        <p:nvSpPr>
          <p:cNvPr id="335882" name="AutoShape 2058"/>
          <p:cNvSpPr>
            <a:spLocks noChangeArrowheads="1"/>
          </p:cNvSpPr>
          <p:nvPr/>
        </p:nvSpPr>
        <p:spPr bwMode="auto">
          <a:xfrm>
            <a:off x="6134100" y="2039263"/>
            <a:ext cx="2801938" cy="442674"/>
          </a:xfrm>
          <a:prstGeom prst="roundRect">
            <a:avLst>
              <a:gd name="adj" fmla="val 16667"/>
            </a:avLst>
          </a:prstGeom>
          <a:gradFill rotWithShape="0">
            <a:gsLst>
              <a:gs pos="0">
                <a:schemeClr val="accent1"/>
              </a:gs>
              <a:gs pos="100000">
                <a:schemeClr val="accent1">
                  <a:gamma/>
                  <a:shade val="46275"/>
                  <a:invGamma/>
                </a:schemeClr>
              </a:gs>
            </a:gsLst>
            <a:lin ang="5400000" scaled="1"/>
          </a:gradFill>
          <a:ln w="9525">
            <a:noFill/>
            <a:round/>
            <a:headEnd/>
            <a:tailEnd/>
          </a:ln>
          <a:effectLst/>
        </p:spPr>
        <p:txBody>
          <a:bodyPr anchor="ctr">
            <a:spAutoFit/>
          </a:bodyPr>
          <a:lstStyle/>
          <a:p>
            <a:pPr eaLnBrk="0" hangingPunct="0">
              <a:spcBef>
                <a:spcPct val="0"/>
              </a:spcBef>
              <a:defRPr/>
            </a:pPr>
            <a:r>
              <a:rPr lang="en-US" dirty="0" smtClean="0">
                <a:solidFill>
                  <a:srgbClr val="FFFF00"/>
                </a:solidFill>
              </a:rPr>
              <a:t>www.bel-india.in</a:t>
            </a:r>
            <a:endParaRPr lang="en-US" dirty="0">
              <a:solidFill>
                <a:srgbClr val="FFFF00"/>
              </a:solidFill>
            </a:endParaRPr>
          </a:p>
        </p:txBody>
      </p:sp>
      <p:pic>
        <p:nvPicPr>
          <p:cNvPr id="31752" name="Picture 2059" descr="D:\QualQuiz\QualQuiz2Q\BELCorpOffice.jpg"/>
          <p:cNvPicPr>
            <a:picLocks noChangeAspect="1" noChangeArrowheads="1"/>
          </p:cNvPicPr>
          <p:nvPr/>
        </p:nvPicPr>
        <p:blipFill>
          <a:blip r:embed="rId6" cstate="print"/>
          <a:srcRect/>
          <a:stretch>
            <a:fillRect/>
          </a:stretch>
        </p:blipFill>
        <p:spPr bwMode="auto">
          <a:xfrm>
            <a:off x="228600" y="800100"/>
            <a:ext cx="4724400" cy="35433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2"/>
          <p:cNvSpPr>
            <a:spLocks noGrp="1" noChangeArrowheads="1"/>
          </p:cNvSpPr>
          <p:nvPr>
            <p:ph type="title"/>
          </p:nvPr>
        </p:nvSpPr>
        <p:spPr bwMode="auto">
          <a:xfrm>
            <a:off x="771525" y="9525"/>
            <a:ext cx="8734425" cy="6000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solidFill>
                  <a:srgbClr val="FFFF00"/>
                </a:solidFill>
              </a:rPr>
              <a:t>EVM - Preparation of Control Unit </a:t>
            </a:r>
          </a:p>
        </p:txBody>
      </p:sp>
      <p:sp>
        <p:nvSpPr>
          <p:cNvPr id="80923" name="AutoShape 27"/>
          <p:cNvSpPr>
            <a:spLocks noChangeArrowheads="1"/>
          </p:cNvSpPr>
          <p:nvPr/>
        </p:nvSpPr>
        <p:spPr bwMode="auto">
          <a:xfrm>
            <a:off x="5867400" y="1168400"/>
            <a:ext cx="4213225" cy="1320800"/>
          </a:xfrm>
          <a:prstGeom prst="roundRect">
            <a:avLst>
              <a:gd name="adj" fmla="val 16667"/>
            </a:avLst>
          </a:prstGeom>
          <a:solidFill>
            <a:schemeClr val="accent1"/>
          </a:solidFill>
          <a:ln w="9525">
            <a:solidFill>
              <a:schemeClr val="tx1"/>
            </a:solidFill>
            <a:round/>
            <a:headEnd/>
            <a:tailEnd/>
          </a:ln>
        </p:spPr>
        <p:txBody>
          <a:bodyPr anchor="ctr">
            <a:spAutoFit/>
          </a:bodyPr>
          <a:lstStyle/>
          <a:p>
            <a:pPr>
              <a:lnSpc>
                <a:spcPct val="90000"/>
              </a:lnSpc>
            </a:pPr>
            <a:r>
              <a:rPr lang="en-US" dirty="0">
                <a:solidFill>
                  <a:srgbClr val="FFFF00"/>
                </a:solidFill>
              </a:rPr>
              <a:t>Open bottom compartment  and CONNECT </a:t>
            </a:r>
            <a:r>
              <a:rPr lang="en-US" dirty="0" smtClean="0">
                <a:solidFill>
                  <a:srgbClr val="FFFF00"/>
                </a:solidFill>
              </a:rPr>
              <a:t>Ballot </a:t>
            </a:r>
            <a:r>
              <a:rPr lang="en-US" dirty="0">
                <a:solidFill>
                  <a:srgbClr val="FFFF00"/>
                </a:solidFill>
              </a:rPr>
              <a:t>Unit cable connector by pressing  the hood of the connector</a:t>
            </a:r>
          </a:p>
        </p:txBody>
      </p:sp>
      <p:sp>
        <p:nvSpPr>
          <p:cNvPr id="80924" name="AutoShape 28"/>
          <p:cNvSpPr>
            <a:spLocks noChangeArrowheads="1"/>
          </p:cNvSpPr>
          <p:nvPr/>
        </p:nvSpPr>
        <p:spPr bwMode="auto">
          <a:xfrm>
            <a:off x="5876925" y="3162300"/>
            <a:ext cx="4225925" cy="1117600"/>
          </a:xfrm>
          <a:prstGeom prst="roundRect">
            <a:avLst>
              <a:gd name="adj" fmla="val 16667"/>
            </a:avLst>
          </a:prstGeom>
          <a:solidFill>
            <a:schemeClr val="accent1"/>
          </a:solidFill>
          <a:ln w="9525">
            <a:solidFill>
              <a:schemeClr val="tx1"/>
            </a:solidFill>
            <a:round/>
            <a:headEnd/>
            <a:tailEnd/>
          </a:ln>
        </p:spPr>
        <p:txBody>
          <a:bodyPr anchor="ctr">
            <a:spAutoFit/>
          </a:bodyPr>
          <a:lstStyle/>
          <a:p>
            <a:pPr algn="l"/>
            <a:r>
              <a:rPr lang="en-US" dirty="0">
                <a:solidFill>
                  <a:srgbClr val="FFFF00"/>
                </a:solidFill>
              </a:rPr>
              <a:t>Open Candidate Set section outer door pressing the latch and lifting the cover</a:t>
            </a:r>
          </a:p>
        </p:txBody>
      </p:sp>
      <p:sp>
        <p:nvSpPr>
          <p:cNvPr id="80925" name="AutoShape 29"/>
          <p:cNvSpPr>
            <a:spLocks noChangeArrowheads="1"/>
          </p:cNvSpPr>
          <p:nvPr/>
        </p:nvSpPr>
        <p:spPr bwMode="auto">
          <a:xfrm>
            <a:off x="5878513" y="4959350"/>
            <a:ext cx="4225925" cy="1117600"/>
          </a:xfrm>
          <a:prstGeom prst="roundRect">
            <a:avLst>
              <a:gd name="adj" fmla="val 16667"/>
            </a:avLst>
          </a:prstGeom>
          <a:solidFill>
            <a:schemeClr val="accent1"/>
          </a:solidFill>
          <a:ln w="9525">
            <a:solidFill>
              <a:schemeClr val="tx1"/>
            </a:solidFill>
            <a:round/>
            <a:headEnd/>
            <a:tailEnd/>
          </a:ln>
        </p:spPr>
        <p:txBody>
          <a:bodyPr anchor="ctr">
            <a:spAutoFit/>
          </a:bodyPr>
          <a:lstStyle/>
          <a:p>
            <a:pPr algn="l"/>
            <a:r>
              <a:rPr lang="en-US" dirty="0">
                <a:solidFill>
                  <a:srgbClr val="FFFF00"/>
                </a:solidFill>
              </a:rPr>
              <a:t>Remove Seal on the new Power pack (unused) and fix in Control Unit by plugging in</a:t>
            </a:r>
          </a:p>
        </p:txBody>
      </p:sp>
      <p:sp>
        <p:nvSpPr>
          <p:cNvPr id="80926" name="AutoShape 30"/>
          <p:cNvSpPr>
            <a:spLocks noChangeArrowheads="1"/>
          </p:cNvSpPr>
          <p:nvPr/>
        </p:nvSpPr>
        <p:spPr bwMode="auto">
          <a:xfrm>
            <a:off x="7821613" y="2514600"/>
            <a:ext cx="381000" cy="609600"/>
          </a:xfrm>
          <a:prstGeom prst="downArrow">
            <a:avLst>
              <a:gd name="adj1" fmla="val 50000"/>
              <a:gd name="adj2" fmla="val 40000"/>
            </a:avLst>
          </a:prstGeom>
          <a:solidFill>
            <a:srgbClr val="FF0000"/>
          </a:solidFill>
          <a:ln w="9525">
            <a:solidFill>
              <a:schemeClr val="tx1"/>
            </a:solidFill>
            <a:miter lim="800000"/>
            <a:headEnd/>
            <a:tailEnd/>
          </a:ln>
        </p:spPr>
        <p:txBody>
          <a:bodyPr wrap="none" anchor="ctr"/>
          <a:lstStyle/>
          <a:p>
            <a:endParaRPr lang="en-GB"/>
          </a:p>
        </p:txBody>
      </p:sp>
      <p:sp>
        <p:nvSpPr>
          <p:cNvPr id="80927" name="AutoShape 31"/>
          <p:cNvSpPr>
            <a:spLocks noChangeArrowheads="1"/>
          </p:cNvSpPr>
          <p:nvPr/>
        </p:nvSpPr>
        <p:spPr bwMode="auto">
          <a:xfrm>
            <a:off x="7821613" y="4286250"/>
            <a:ext cx="381000" cy="609600"/>
          </a:xfrm>
          <a:prstGeom prst="downArrow">
            <a:avLst>
              <a:gd name="adj1" fmla="val 50000"/>
              <a:gd name="adj2" fmla="val 40000"/>
            </a:avLst>
          </a:prstGeom>
          <a:solidFill>
            <a:srgbClr val="FF0000"/>
          </a:solidFill>
          <a:ln w="9525">
            <a:solidFill>
              <a:schemeClr val="tx1"/>
            </a:solidFill>
            <a:miter lim="800000"/>
            <a:headEnd/>
            <a:tailEnd/>
          </a:ln>
        </p:spPr>
        <p:txBody>
          <a:bodyPr wrap="none" anchor="ctr"/>
          <a:lstStyle/>
          <a:p>
            <a:endParaRPr lang="en-GB"/>
          </a:p>
        </p:txBody>
      </p:sp>
      <p:sp>
        <p:nvSpPr>
          <p:cNvPr id="16402" name="Line 34"/>
          <p:cNvSpPr>
            <a:spLocks noChangeShapeType="1"/>
          </p:cNvSpPr>
          <p:nvPr/>
        </p:nvSpPr>
        <p:spPr bwMode="auto">
          <a:xfrm>
            <a:off x="-4947624" y="1143000"/>
            <a:ext cx="0" cy="914400"/>
          </a:xfrm>
          <a:prstGeom prst="line">
            <a:avLst/>
          </a:prstGeom>
          <a:noFill/>
          <a:ln w="57150">
            <a:solidFill>
              <a:srgbClr val="FF0000"/>
            </a:solidFill>
            <a:round/>
            <a:headEnd/>
            <a:tailEnd type="triangle" w="med" len="med"/>
          </a:ln>
        </p:spPr>
        <p:txBody>
          <a:bodyPr/>
          <a:lstStyle/>
          <a:p>
            <a:endParaRPr lang="en-US"/>
          </a:p>
        </p:txBody>
      </p:sp>
      <p:sp>
        <p:nvSpPr>
          <p:cNvPr id="16398" name="AutoShape 48">
            <a:hlinkClick r:id="rId2" action="ppaction://hlinkfile" highlightClick="1"/>
          </p:cNvPr>
          <p:cNvSpPr>
            <a:spLocks noChangeArrowheads="1"/>
          </p:cNvSpPr>
          <p:nvPr/>
        </p:nvSpPr>
        <p:spPr bwMode="auto">
          <a:xfrm>
            <a:off x="9429750" y="6172200"/>
            <a:ext cx="838200" cy="457200"/>
          </a:xfrm>
          <a:prstGeom prst="actionButtonMovie">
            <a:avLst/>
          </a:prstGeom>
          <a:solidFill>
            <a:schemeClr val="bg1"/>
          </a:solidFill>
          <a:ln w="9525">
            <a:solidFill>
              <a:schemeClr val="tx1"/>
            </a:solidFill>
            <a:miter lim="800000"/>
            <a:headEnd/>
            <a:tailEnd/>
          </a:ln>
        </p:spPr>
        <p:txBody>
          <a:bodyPr wrap="none" anchor="ctr"/>
          <a:lstStyle/>
          <a:p>
            <a:endParaRPr lang="en-GB"/>
          </a:p>
        </p:txBody>
      </p:sp>
      <p:pic>
        <p:nvPicPr>
          <p:cNvPr id="16594" name="Picture 210" descr="C:\Users\RAVI\Desktop\TLD PHOTOS 04.04.18\Binder1_Page_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4337" y="1168401"/>
            <a:ext cx="2514599" cy="2164555"/>
          </a:xfrm>
          <a:prstGeom prst="rect">
            <a:avLst/>
          </a:prstGeom>
          <a:noFill/>
          <a:extLst>
            <a:ext uri="{909E8E84-426E-40DD-AFC4-6F175D3DCCD1}">
              <a14:hiddenFill xmlns:a14="http://schemas.microsoft.com/office/drawing/2010/main" xmlns="">
                <a:solidFill>
                  <a:srgbClr val="FFFFFF"/>
                </a:solidFill>
              </a14:hiddenFill>
            </a:ext>
          </a:extLst>
        </p:spPr>
      </p:pic>
      <p:pic>
        <p:nvPicPr>
          <p:cNvPr id="16595" name="Picture 211" descr="C:\Users\RAVI\Desktop\EVM M3 NEW PHOTOS\IMG_062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45218" y="1143000"/>
            <a:ext cx="2382426" cy="2189955"/>
          </a:xfrm>
          <a:prstGeom prst="rect">
            <a:avLst/>
          </a:prstGeom>
          <a:noFill/>
          <a:extLst>
            <a:ext uri="{909E8E84-426E-40DD-AFC4-6F175D3DCCD1}">
              <a14:hiddenFill xmlns:a14="http://schemas.microsoft.com/office/drawing/2010/main" xmlns="">
                <a:solidFill>
                  <a:srgbClr val="FFFFFF"/>
                </a:solidFill>
              </a14:hiddenFill>
            </a:ext>
          </a:extLst>
        </p:spPr>
      </p:pic>
      <p:pic>
        <p:nvPicPr>
          <p:cNvPr id="16596" name="Picture 212" descr="C:\Users\RAVI\Desktop\TLD PHOTOS 04.04.18\D-05.04.2018-VVPAT\DSC_4727.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4338" y="3721100"/>
            <a:ext cx="2514598" cy="2409242"/>
          </a:xfrm>
          <a:prstGeom prst="rect">
            <a:avLst/>
          </a:prstGeom>
          <a:noFill/>
          <a:extLst>
            <a:ext uri="{909E8E84-426E-40DD-AFC4-6F175D3DCCD1}">
              <a14:hiddenFill xmlns:a14="http://schemas.microsoft.com/office/drawing/2010/main" xmlns="">
                <a:solidFill>
                  <a:srgbClr val="FFFFFF"/>
                </a:solidFill>
              </a14:hiddenFill>
            </a:ext>
          </a:extLst>
        </p:spPr>
      </p:pic>
      <p:pic>
        <p:nvPicPr>
          <p:cNvPr id="16597" name="Picture 213" descr="C:\Users\RAVI\Desktop\TLD PHOTOS 04.04.18\D-05.04.2018-VVPAT\DSC_4728.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145219" y="3721100"/>
            <a:ext cx="2382426" cy="24092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80923"/>
                                        </p:tgtEl>
                                        <p:attrNameLst>
                                          <p:attrName>style.visibility</p:attrName>
                                        </p:attrNameLst>
                                      </p:cBhvr>
                                      <p:to>
                                        <p:strVal val="visible"/>
                                      </p:to>
                                    </p:set>
                                    <p:animEffect transition="in" filter="wipe(up)">
                                      <p:cBhvr>
                                        <p:cTn id="7" dur="500"/>
                                        <p:tgtEl>
                                          <p:spTgt spid="80923"/>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0926"/>
                                        </p:tgtEl>
                                        <p:attrNameLst>
                                          <p:attrName>style.visibility</p:attrName>
                                        </p:attrNameLst>
                                      </p:cBhvr>
                                      <p:to>
                                        <p:strVal val="visible"/>
                                      </p:to>
                                    </p:set>
                                    <p:animEffect transition="in" filter="wipe(up)">
                                      <p:cBhvr>
                                        <p:cTn id="11" dur="500"/>
                                        <p:tgtEl>
                                          <p:spTgt spid="8092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80924"/>
                                        </p:tgtEl>
                                        <p:attrNameLst>
                                          <p:attrName>style.visibility</p:attrName>
                                        </p:attrNameLst>
                                      </p:cBhvr>
                                      <p:to>
                                        <p:strVal val="visible"/>
                                      </p:to>
                                    </p:set>
                                    <p:animEffect transition="in" filter="wipe(up)">
                                      <p:cBhvr>
                                        <p:cTn id="15" dur="500"/>
                                        <p:tgtEl>
                                          <p:spTgt spid="80924"/>
                                        </p:tgtEl>
                                      </p:cBhvr>
                                    </p:animEffect>
                                  </p:childTnLst>
                                </p:cTn>
                              </p:par>
                            </p:childTnLst>
                          </p:cTn>
                        </p:par>
                        <p:par>
                          <p:cTn id="16" fill="hold">
                            <p:stCondLst>
                              <p:cond delay="4500"/>
                            </p:stCondLst>
                            <p:childTnLst>
                              <p:par>
                                <p:cTn id="17" presetID="22" presetClass="entr" presetSubtype="1" fill="hold" grpId="0" nodeType="afterEffect">
                                  <p:stCondLst>
                                    <p:cond delay="1000"/>
                                  </p:stCondLst>
                                  <p:childTnLst>
                                    <p:set>
                                      <p:cBhvr>
                                        <p:cTn id="18" dur="1" fill="hold">
                                          <p:stCondLst>
                                            <p:cond delay="0"/>
                                          </p:stCondLst>
                                        </p:cTn>
                                        <p:tgtEl>
                                          <p:spTgt spid="80927"/>
                                        </p:tgtEl>
                                        <p:attrNameLst>
                                          <p:attrName>style.visibility</p:attrName>
                                        </p:attrNameLst>
                                      </p:cBhvr>
                                      <p:to>
                                        <p:strVal val="visible"/>
                                      </p:to>
                                    </p:set>
                                    <p:animEffect transition="in" filter="wipe(up)">
                                      <p:cBhvr>
                                        <p:cTn id="19" dur="500"/>
                                        <p:tgtEl>
                                          <p:spTgt spid="80927"/>
                                        </p:tgtEl>
                                      </p:cBhvr>
                                    </p:animEffect>
                                  </p:childTnLst>
                                </p:cTn>
                              </p:par>
                            </p:childTnLst>
                          </p:cTn>
                        </p:par>
                        <p:par>
                          <p:cTn id="20" fill="hold">
                            <p:stCondLst>
                              <p:cond delay="6000"/>
                            </p:stCondLst>
                            <p:childTnLst>
                              <p:par>
                                <p:cTn id="21" presetID="22" presetClass="entr" presetSubtype="1" fill="hold" grpId="0" nodeType="afterEffect">
                                  <p:stCondLst>
                                    <p:cond delay="1000"/>
                                  </p:stCondLst>
                                  <p:childTnLst>
                                    <p:set>
                                      <p:cBhvr>
                                        <p:cTn id="22" dur="1" fill="hold">
                                          <p:stCondLst>
                                            <p:cond delay="0"/>
                                          </p:stCondLst>
                                        </p:cTn>
                                        <p:tgtEl>
                                          <p:spTgt spid="80925"/>
                                        </p:tgtEl>
                                        <p:attrNameLst>
                                          <p:attrName>style.visibility</p:attrName>
                                        </p:attrNameLst>
                                      </p:cBhvr>
                                      <p:to>
                                        <p:strVal val="visible"/>
                                      </p:to>
                                    </p:set>
                                    <p:animEffect transition="in" filter="wipe(up)">
                                      <p:cBhvr>
                                        <p:cTn id="23" dur="500"/>
                                        <p:tgtEl>
                                          <p:spTgt spid="80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3" grpId="0" animBg="1" autoUpdateAnimBg="0"/>
      <p:bldP spid="80924" grpId="0" animBg="1" autoUpdateAnimBg="0"/>
      <p:bldP spid="80925" grpId="0" animBg="1" autoUpdateAnimBg="0"/>
      <p:bldP spid="80926" grpId="0" animBg="1"/>
      <p:bldP spid="809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74" name="Picture 166" descr="C:\Users\RAVI\Desktop\EVM M3 NEW PHOTOS\IMG_059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29200" y="4234754"/>
            <a:ext cx="3944938" cy="2318445"/>
          </a:xfrm>
          <a:prstGeom prst="rect">
            <a:avLst/>
          </a:prstGeom>
          <a:noFill/>
          <a:extLst>
            <a:ext uri="{909E8E84-426E-40DD-AFC4-6F175D3DCCD1}">
              <a14:hiddenFill xmlns:a14="http://schemas.microsoft.com/office/drawing/2010/main" xmlns="">
                <a:solidFill>
                  <a:srgbClr val="FFFFFF"/>
                </a:solidFill>
              </a14:hiddenFill>
            </a:ext>
          </a:extLst>
        </p:spPr>
      </p:pic>
      <p:pic>
        <p:nvPicPr>
          <p:cNvPr id="17573" name="Picture 165" descr="C:\Users\RAVI\Desktop\TLD PHOTOS 04.04.18\Binder1_Page_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4234755"/>
            <a:ext cx="3429000" cy="2318446"/>
          </a:xfrm>
          <a:prstGeom prst="rect">
            <a:avLst/>
          </a:prstGeom>
          <a:noFill/>
          <a:extLst>
            <a:ext uri="{909E8E84-426E-40DD-AFC4-6F175D3DCCD1}">
              <a14:hiddenFill xmlns:a14="http://schemas.microsoft.com/office/drawing/2010/main" xmlns="">
                <a:solidFill>
                  <a:srgbClr val="FFFFFF"/>
                </a:solidFill>
              </a14:hiddenFill>
            </a:ext>
          </a:extLst>
        </p:spPr>
      </p:pic>
      <p:pic>
        <p:nvPicPr>
          <p:cNvPr id="17572" name="Picture 164" descr="C:\Users\RAVI\Desktop\EVM M3 NEW PHOTOS\IMG_061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43537" y="1173163"/>
            <a:ext cx="3530601" cy="1802606"/>
          </a:xfrm>
          <a:prstGeom prst="rect">
            <a:avLst/>
          </a:prstGeom>
          <a:noFill/>
          <a:extLst>
            <a:ext uri="{909E8E84-426E-40DD-AFC4-6F175D3DCCD1}">
              <a14:hiddenFill xmlns:a14="http://schemas.microsoft.com/office/drawing/2010/main" xmlns="">
                <a:solidFill>
                  <a:srgbClr val="FFFFFF"/>
                </a:solidFill>
              </a14:hiddenFill>
            </a:ext>
          </a:extLst>
        </p:spPr>
      </p:pic>
      <p:sp>
        <p:nvSpPr>
          <p:cNvPr id="17413" name="Rectangle 2"/>
          <p:cNvSpPr>
            <a:spLocks noGrp="1" noChangeArrowheads="1"/>
          </p:cNvSpPr>
          <p:nvPr>
            <p:ph type="title"/>
          </p:nvPr>
        </p:nvSpPr>
        <p:spPr bwMode="auto">
          <a:xfrm>
            <a:off x="771525" y="0"/>
            <a:ext cx="8734425" cy="676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solidFill>
                  <a:srgbClr val="FFFF00"/>
                </a:solidFill>
              </a:rPr>
              <a:t>EVM – Candidates Setting</a:t>
            </a:r>
          </a:p>
        </p:txBody>
      </p:sp>
      <p:sp>
        <p:nvSpPr>
          <p:cNvPr id="120850" name="AutoShape 18"/>
          <p:cNvSpPr>
            <a:spLocks noChangeArrowheads="1"/>
          </p:cNvSpPr>
          <p:nvPr/>
        </p:nvSpPr>
        <p:spPr bwMode="auto">
          <a:xfrm>
            <a:off x="1382525" y="2166518"/>
            <a:ext cx="3429000" cy="777875"/>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Open the Candidate Set door</a:t>
            </a:r>
          </a:p>
        </p:txBody>
      </p:sp>
      <p:grpSp>
        <p:nvGrpSpPr>
          <p:cNvPr id="2" name="Group 31"/>
          <p:cNvGrpSpPr>
            <a:grpSpLocks/>
          </p:cNvGrpSpPr>
          <p:nvPr/>
        </p:nvGrpSpPr>
        <p:grpSpPr bwMode="auto">
          <a:xfrm>
            <a:off x="1382525" y="1173163"/>
            <a:ext cx="6194426" cy="777875"/>
            <a:chOff x="1344" y="739"/>
            <a:chExt cx="3902" cy="490"/>
          </a:xfrm>
        </p:grpSpPr>
        <p:sp>
          <p:nvSpPr>
            <p:cNvPr id="17424" name="AutoShape 15"/>
            <p:cNvSpPr>
              <a:spLocks noChangeArrowheads="1"/>
            </p:cNvSpPr>
            <p:nvPr/>
          </p:nvSpPr>
          <p:spPr bwMode="auto">
            <a:xfrm>
              <a:off x="1344" y="739"/>
              <a:ext cx="2160" cy="490"/>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Switch ON the Power using the toggle switch</a:t>
              </a:r>
            </a:p>
          </p:txBody>
        </p:sp>
        <p:sp>
          <p:nvSpPr>
            <p:cNvPr id="17425" name="Line 19"/>
            <p:cNvSpPr>
              <a:spLocks noChangeShapeType="1"/>
            </p:cNvSpPr>
            <p:nvPr/>
          </p:nvSpPr>
          <p:spPr bwMode="auto">
            <a:xfrm>
              <a:off x="3504" y="1056"/>
              <a:ext cx="1742" cy="0"/>
            </a:xfrm>
            <a:prstGeom prst="line">
              <a:avLst/>
            </a:prstGeom>
            <a:noFill/>
            <a:ln w="57150">
              <a:solidFill>
                <a:srgbClr val="FF0000"/>
              </a:solidFill>
              <a:round/>
              <a:headEnd/>
              <a:tailEnd type="triangle" w="med" len="med"/>
            </a:ln>
          </p:spPr>
          <p:txBody>
            <a:bodyPr/>
            <a:lstStyle/>
            <a:p>
              <a:endParaRPr lang="en-US"/>
            </a:p>
          </p:txBody>
        </p:sp>
      </p:grpSp>
      <p:grpSp>
        <p:nvGrpSpPr>
          <p:cNvPr id="3" name="Group 36"/>
          <p:cNvGrpSpPr>
            <a:grpSpLocks/>
          </p:cNvGrpSpPr>
          <p:nvPr/>
        </p:nvGrpSpPr>
        <p:grpSpPr bwMode="auto">
          <a:xfrm>
            <a:off x="1371600" y="3194051"/>
            <a:ext cx="7602538" cy="2446338"/>
            <a:chOff x="864" y="2012"/>
            <a:chExt cx="4789" cy="1541"/>
          </a:xfrm>
        </p:grpSpPr>
        <p:sp>
          <p:nvSpPr>
            <p:cNvPr id="17419" name="AutoShape 16"/>
            <p:cNvSpPr>
              <a:spLocks noChangeArrowheads="1"/>
            </p:cNvSpPr>
            <p:nvPr/>
          </p:nvSpPr>
          <p:spPr bwMode="auto">
            <a:xfrm>
              <a:off x="864" y="2012"/>
              <a:ext cx="4789" cy="532"/>
            </a:xfrm>
            <a:prstGeom prst="roundRect">
              <a:avLst>
                <a:gd name="adj" fmla="val 16667"/>
              </a:avLst>
            </a:prstGeom>
            <a:solidFill>
              <a:schemeClr val="accent1"/>
            </a:solidFill>
            <a:ln w="9525">
              <a:solidFill>
                <a:schemeClr val="tx1"/>
              </a:solidFill>
              <a:round/>
              <a:headEnd/>
              <a:tailEnd/>
            </a:ln>
          </p:spPr>
          <p:txBody>
            <a:bodyPr anchor="ctr">
              <a:spAutoFit/>
            </a:bodyPr>
            <a:lstStyle/>
            <a:p>
              <a:pPr marL="457200" indent="-457200" algn="l"/>
              <a:r>
                <a:rPr lang="en-US" sz="2200" dirty="0">
                  <a:solidFill>
                    <a:srgbClr val="FFFF00"/>
                  </a:solidFill>
                </a:rPr>
                <a:t>Press</a:t>
              </a:r>
              <a:r>
                <a:rPr lang="en-US" sz="2200" dirty="0">
                  <a:solidFill>
                    <a:srgbClr val="800000"/>
                  </a:solidFill>
                </a:rPr>
                <a:t>                   </a:t>
              </a:r>
              <a:r>
                <a:rPr lang="en-US" sz="2200" dirty="0">
                  <a:solidFill>
                    <a:srgbClr val="FFFF00"/>
                  </a:solidFill>
                </a:rPr>
                <a:t> Button on Control Unit and observe the display</a:t>
              </a:r>
              <a:r>
                <a:rPr lang="en-US" sz="2200" dirty="0">
                  <a:solidFill>
                    <a:srgbClr val="800000"/>
                  </a:solidFill>
                </a:rPr>
                <a:t>                                   </a:t>
              </a:r>
              <a:r>
                <a:rPr lang="en-US" sz="2200" dirty="0">
                  <a:solidFill>
                    <a:srgbClr val="FFFF00"/>
                  </a:solidFill>
                </a:rPr>
                <a:t>flashing with Beep</a:t>
              </a:r>
            </a:p>
          </p:txBody>
        </p:sp>
        <p:sp>
          <p:nvSpPr>
            <p:cNvPr id="17420" name="Line 21"/>
            <p:cNvSpPr>
              <a:spLocks noChangeShapeType="1"/>
            </p:cNvSpPr>
            <p:nvPr/>
          </p:nvSpPr>
          <p:spPr bwMode="auto">
            <a:xfrm>
              <a:off x="2613" y="2544"/>
              <a:ext cx="0" cy="1009"/>
            </a:xfrm>
            <a:prstGeom prst="line">
              <a:avLst/>
            </a:prstGeom>
            <a:noFill/>
            <a:ln w="57150">
              <a:solidFill>
                <a:srgbClr val="FF0000"/>
              </a:solidFill>
              <a:round/>
              <a:headEnd/>
              <a:tailEnd type="triangle" w="med" len="med"/>
            </a:ln>
          </p:spPr>
          <p:txBody>
            <a:bodyPr wrap="none" anchor="ctr"/>
            <a:lstStyle/>
            <a:p>
              <a:endParaRPr lang="en-US"/>
            </a:p>
          </p:txBody>
        </p:sp>
        <p:sp>
          <p:nvSpPr>
            <p:cNvPr id="17421" name="Line 22"/>
            <p:cNvSpPr>
              <a:spLocks noChangeShapeType="1"/>
            </p:cNvSpPr>
            <p:nvPr/>
          </p:nvSpPr>
          <p:spPr bwMode="auto">
            <a:xfrm>
              <a:off x="4773" y="2544"/>
              <a:ext cx="0" cy="854"/>
            </a:xfrm>
            <a:prstGeom prst="line">
              <a:avLst/>
            </a:prstGeom>
            <a:noFill/>
            <a:ln w="57150">
              <a:solidFill>
                <a:srgbClr val="FF0000"/>
              </a:solidFill>
              <a:round/>
              <a:headEnd/>
              <a:tailEnd type="triangle" w="med" len="med"/>
            </a:ln>
          </p:spPr>
          <p:txBody>
            <a:bodyPr wrap="none" anchor="ctr"/>
            <a:lstStyle/>
            <a:p>
              <a:endParaRPr lang="en-US"/>
            </a:p>
          </p:txBody>
        </p:sp>
        <p:sp>
          <p:nvSpPr>
            <p:cNvPr id="17422" name="AutoShape 17"/>
            <p:cNvSpPr>
              <a:spLocks noChangeArrowheads="1"/>
            </p:cNvSpPr>
            <p:nvPr/>
          </p:nvSpPr>
          <p:spPr bwMode="auto">
            <a:xfrm>
              <a:off x="1488" y="2052"/>
              <a:ext cx="768" cy="240"/>
            </a:xfrm>
            <a:prstGeom prst="roundRect">
              <a:avLst>
                <a:gd name="adj" fmla="val 16667"/>
              </a:avLst>
            </a:prstGeom>
            <a:solidFill>
              <a:schemeClr val="tx2"/>
            </a:solidFill>
            <a:ln w="9525">
              <a:solidFill>
                <a:schemeClr val="tx1"/>
              </a:solidFill>
              <a:round/>
              <a:headEnd/>
              <a:tailEnd/>
            </a:ln>
          </p:spPr>
          <p:txBody>
            <a:bodyPr wrap="none" anchor="ctr"/>
            <a:lstStyle/>
            <a:p>
              <a:pPr>
                <a:spcBef>
                  <a:spcPct val="0"/>
                </a:spcBef>
              </a:pPr>
              <a:r>
                <a:rPr lang="en-US"/>
                <a:t>Cand. Set</a:t>
              </a:r>
            </a:p>
          </p:txBody>
        </p:sp>
        <p:sp>
          <p:nvSpPr>
            <p:cNvPr id="17423" name="AutoShape 26"/>
            <p:cNvSpPr>
              <a:spLocks noChangeArrowheads="1"/>
            </p:cNvSpPr>
            <p:nvPr/>
          </p:nvSpPr>
          <p:spPr bwMode="auto">
            <a:xfrm>
              <a:off x="2256" y="2304"/>
              <a:ext cx="1536" cy="192"/>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spcBef>
                  <a:spcPct val="0"/>
                </a:spcBef>
              </a:pPr>
              <a:r>
                <a:rPr lang="en-US" dirty="0">
                  <a:solidFill>
                    <a:srgbClr val="FF0000"/>
                  </a:solidFill>
                </a:rPr>
                <a:t>SET CANDIDATE</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20850"/>
                                        </p:tgtEl>
                                        <p:attrNameLst>
                                          <p:attrName>style.visibility</p:attrName>
                                        </p:attrNameLst>
                                      </p:cBhvr>
                                      <p:to>
                                        <p:strVal val="visible"/>
                                      </p:to>
                                    </p:set>
                                    <p:animEffect transition="in" filter="wipe(up)">
                                      <p:cBhvr>
                                        <p:cTn id="11" dur="500"/>
                                        <p:tgtEl>
                                          <p:spTgt spid="120850"/>
                                        </p:tgtEl>
                                      </p:cBhvr>
                                    </p:animEffect>
                                  </p:childTnLst>
                                </p:cTn>
                              </p:par>
                            </p:childTnLst>
                          </p:cTn>
                        </p:par>
                        <p:par>
                          <p:cTn id="12" fill="hold">
                            <p:stCondLst>
                              <p:cond delay="3000"/>
                            </p:stCondLst>
                            <p:childTnLst>
                              <p:par>
                                <p:cTn id="13" presetID="22" presetClass="entr" presetSubtype="1"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2"/>
          <p:cNvSpPr>
            <a:spLocks noGrp="1" noChangeArrowheads="1"/>
          </p:cNvSpPr>
          <p:nvPr>
            <p:ph type="title"/>
          </p:nvPr>
        </p:nvSpPr>
        <p:spPr bwMode="auto">
          <a:xfrm>
            <a:off x="771525" y="0"/>
            <a:ext cx="8734425" cy="676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solidFill>
                  <a:srgbClr val="FFFF00"/>
                </a:solidFill>
              </a:rPr>
              <a:t>EVM – Candidates Setting</a:t>
            </a:r>
          </a:p>
        </p:txBody>
      </p:sp>
      <p:grpSp>
        <p:nvGrpSpPr>
          <p:cNvPr id="48131" name="Group 24"/>
          <p:cNvGrpSpPr>
            <a:grpSpLocks/>
          </p:cNvGrpSpPr>
          <p:nvPr/>
        </p:nvGrpSpPr>
        <p:grpSpPr bwMode="auto">
          <a:xfrm>
            <a:off x="457200" y="1066800"/>
            <a:ext cx="9312275" cy="1630363"/>
            <a:chOff x="288" y="672"/>
            <a:chExt cx="5866" cy="1027"/>
          </a:xfrm>
        </p:grpSpPr>
        <p:sp>
          <p:nvSpPr>
            <p:cNvPr id="48136" name="AutoShape 10"/>
            <p:cNvSpPr>
              <a:spLocks noChangeArrowheads="1"/>
            </p:cNvSpPr>
            <p:nvPr/>
          </p:nvSpPr>
          <p:spPr bwMode="auto">
            <a:xfrm>
              <a:off x="288" y="672"/>
              <a:ext cx="5866" cy="1027"/>
            </a:xfrm>
            <a:prstGeom prst="roundRect">
              <a:avLst>
                <a:gd name="adj" fmla="val 16667"/>
              </a:avLst>
            </a:prstGeom>
            <a:solidFill>
              <a:schemeClr val="accent1"/>
            </a:solidFill>
            <a:ln w="9525">
              <a:solidFill>
                <a:schemeClr val="tx1"/>
              </a:solidFill>
              <a:round/>
              <a:headEnd/>
              <a:tailEnd/>
            </a:ln>
          </p:spPr>
          <p:txBody>
            <a:bodyPr anchor="ctr"/>
            <a:lstStyle/>
            <a:p>
              <a:pPr marL="457200" indent="-457200"/>
              <a:r>
                <a:rPr lang="en-US" sz="2200" dirty="0">
                  <a:solidFill>
                    <a:srgbClr val="FFFF00"/>
                  </a:solidFill>
                </a:rPr>
                <a:t>Press the last unmasked Blue Candidate Button on </a:t>
              </a:r>
              <a:r>
                <a:rPr lang="en-US" sz="2200" dirty="0" smtClean="0">
                  <a:solidFill>
                    <a:srgbClr val="FFFF00"/>
                  </a:solidFill>
                </a:rPr>
                <a:t>Ballot </a:t>
              </a:r>
              <a:r>
                <a:rPr lang="en-US" sz="2200" dirty="0">
                  <a:solidFill>
                    <a:srgbClr val="FFFF00"/>
                  </a:solidFill>
                </a:rPr>
                <a:t>Unit to set candidates</a:t>
              </a:r>
              <a:r>
                <a:rPr lang="en-US" sz="2200" dirty="0">
                  <a:solidFill>
                    <a:srgbClr val="800000"/>
                  </a:solidFill>
                </a:rPr>
                <a:t>.  </a:t>
              </a:r>
              <a:r>
                <a:rPr lang="en-US" sz="2200" dirty="0">
                  <a:solidFill>
                    <a:srgbClr val="FFFF00"/>
                  </a:solidFill>
                </a:rPr>
                <a:t>For e.g., if number of candidates is </a:t>
              </a:r>
              <a:r>
                <a:rPr lang="en-US" sz="2200" dirty="0" smtClean="0">
                  <a:solidFill>
                    <a:srgbClr val="FFFF00"/>
                  </a:solidFill>
                </a:rPr>
                <a:t>8, </a:t>
              </a:r>
              <a:r>
                <a:rPr lang="en-US" sz="2200" dirty="0">
                  <a:solidFill>
                    <a:srgbClr val="FFFF00"/>
                  </a:solidFill>
                </a:rPr>
                <a:t>then </a:t>
              </a:r>
              <a:r>
                <a:rPr lang="en-US" sz="2200" dirty="0">
                  <a:solidFill>
                    <a:srgbClr val="800000"/>
                  </a:solidFill>
                </a:rPr>
                <a:t>                                  </a:t>
              </a:r>
              <a:r>
                <a:rPr lang="en-US" sz="2200" dirty="0">
                  <a:solidFill>
                    <a:srgbClr val="FFFF00"/>
                  </a:solidFill>
                </a:rPr>
                <a:t>is displayed on Control Unit                                       </a:t>
              </a:r>
              <a:endParaRPr lang="en-US" dirty="0">
                <a:solidFill>
                  <a:srgbClr val="FFFF00"/>
                </a:solidFill>
              </a:endParaRPr>
            </a:p>
          </p:txBody>
        </p:sp>
        <p:sp>
          <p:nvSpPr>
            <p:cNvPr id="48137" name="AutoShape 17"/>
            <p:cNvSpPr>
              <a:spLocks noChangeArrowheads="1"/>
            </p:cNvSpPr>
            <p:nvPr/>
          </p:nvSpPr>
          <p:spPr bwMode="auto">
            <a:xfrm>
              <a:off x="624" y="1284"/>
              <a:ext cx="1296" cy="384"/>
            </a:xfrm>
            <a:prstGeom prst="roundRect">
              <a:avLst>
                <a:gd name="adj" fmla="val 16667"/>
              </a:avLst>
            </a:prstGeom>
            <a:solidFill>
              <a:schemeClr val="accent1">
                <a:lumMod val="40000"/>
                <a:lumOff val="60000"/>
              </a:schemeClr>
            </a:solidFill>
            <a:ln w="9525">
              <a:solidFill>
                <a:schemeClr val="tx1"/>
              </a:solidFill>
              <a:round/>
              <a:headEnd/>
              <a:tailEnd/>
            </a:ln>
          </p:spPr>
          <p:txBody>
            <a:bodyPr anchor="ctr"/>
            <a:lstStyle/>
            <a:p>
              <a:pPr>
                <a:spcBef>
                  <a:spcPct val="0"/>
                </a:spcBef>
              </a:pPr>
              <a:r>
                <a:rPr lang="en-US" dirty="0">
                  <a:solidFill>
                    <a:srgbClr val="FF6600"/>
                  </a:solidFill>
                </a:rPr>
                <a:t>CANDIDATES </a:t>
              </a:r>
              <a:r>
                <a:rPr lang="en-US" dirty="0" smtClean="0">
                  <a:solidFill>
                    <a:srgbClr val="FF6600"/>
                  </a:solidFill>
                </a:rPr>
                <a:t>8</a:t>
              </a:r>
              <a:endParaRPr lang="en-US" dirty="0">
                <a:solidFill>
                  <a:srgbClr val="FF6600"/>
                </a:solidFill>
              </a:endParaRPr>
            </a:p>
          </p:txBody>
        </p:sp>
      </p:grpSp>
      <p:pic>
        <p:nvPicPr>
          <p:cNvPr id="30722" name="Picture 2" descr="C:\Users\RAVI\Desktop\TLD PHOTOS 04.04.18\Binder1_Page_2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3113" y="2875756"/>
            <a:ext cx="3984624" cy="3435958"/>
          </a:xfrm>
          <a:prstGeom prst="rect">
            <a:avLst/>
          </a:prstGeom>
          <a:noFill/>
          <a:extLst>
            <a:ext uri="{909E8E84-426E-40DD-AFC4-6F175D3DCCD1}">
              <a14:hiddenFill xmlns:a14="http://schemas.microsoft.com/office/drawing/2010/main" xmlns="">
                <a:solidFill>
                  <a:srgbClr val="FFFFFF"/>
                </a:solidFill>
              </a14:hiddenFill>
            </a:ext>
          </a:extLst>
        </p:spPr>
      </p:pic>
      <p:pic>
        <p:nvPicPr>
          <p:cNvPr id="30723" name="Picture 3" descr="C:\Users\RAVI\Desktop\EVM M3 NEW PHOTOS\IMG_059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10137" y="2875756"/>
            <a:ext cx="4859338" cy="34359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80" name="AutoShape 1036"/>
          <p:cNvSpPr>
            <a:spLocks noChangeArrowheads="1"/>
          </p:cNvSpPr>
          <p:nvPr/>
        </p:nvSpPr>
        <p:spPr bwMode="auto">
          <a:xfrm>
            <a:off x="304800" y="5638800"/>
            <a:ext cx="9677400" cy="685800"/>
          </a:xfrm>
          <a:prstGeom prst="roundRect">
            <a:avLst>
              <a:gd name="adj" fmla="val 16667"/>
            </a:avLst>
          </a:prstGeom>
          <a:solidFill>
            <a:schemeClr val="accent1"/>
          </a:solidFill>
          <a:ln w="9525">
            <a:solidFill>
              <a:schemeClr val="tx1"/>
            </a:solidFill>
            <a:round/>
            <a:headEnd/>
            <a:tailEnd/>
          </a:ln>
        </p:spPr>
        <p:txBody>
          <a:bodyPr anchor="ctr"/>
          <a:lstStyle/>
          <a:p>
            <a:pPr algn="l">
              <a:lnSpc>
                <a:spcPct val="80000"/>
              </a:lnSpc>
            </a:pPr>
            <a:r>
              <a:rPr lang="en-US" dirty="0">
                <a:solidFill>
                  <a:srgbClr val="FFFF00"/>
                </a:solidFill>
              </a:rPr>
              <a:t>Now press the last candidate’s  button on the Balloting Unit</a:t>
            </a:r>
          </a:p>
        </p:txBody>
      </p:sp>
      <p:sp>
        <p:nvSpPr>
          <p:cNvPr id="49155" name="Rectangle 1041"/>
          <p:cNvSpPr>
            <a:spLocks noGrp="1" noChangeArrowheads="1"/>
          </p:cNvSpPr>
          <p:nvPr>
            <p:ph type="title"/>
          </p:nvPr>
        </p:nvSpPr>
        <p:spPr bwMode="auto">
          <a:xfrm>
            <a:off x="771525" y="0"/>
            <a:ext cx="8734425" cy="676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solidFill>
                  <a:srgbClr val="FFFF00"/>
                </a:solidFill>
              </a:rPr>
              <a:t>EVM – Candidates Setting</a:t>
            </a:r>
          </a:p>
        </p:txBody>
      </p:sp>
      <p:grpSp>
        <p:nvGrpSpPr>
          <p:cNvPr id="2" name="Group 1065"/>
          <p:cNvGrpSpPr>
            <a:grpSpLocks/>
          </p:cNvGrpSpPr>
          <p:nvPr/>
        </p:nvGrpSpPr>
        <p:grpSpPr bwMode="auto">
          <a:xfrm>
            <a:off x="322263" y="2286000"/>
            <a:ext cx="9659937" cy="685800"/>
            <a:chOff x="203" y="1440"/>
            <a:chExt cx="6085" cy="432"/>
          </a:xfrm>
        </p:grpSpPr>
        <p:sp>
          <p:nvSpPr>
            <p:cNvPr id="49175" name="AutoShape 1032"/>
            <p:cNvSpPr>
              <a:spLocks noChangeArrowheads="1"/>
            </p:cNvSpPr>
            <p:nvPr/>
          </p:nvSpPr>
          <p:spPr bwMode="auto">
            <a:xfrm>
              <a:off x="203" y="1440"/>
              <a:ext cx="6085" cy="432"/>
            </a:xfrm>
            <a:prstGeom prst="roundRect">
              <a:avLst>
                <a:gd name="adj" fmla="val 16667"/>
              </a:avLst>
            </a:prstGeom>
            <a:solidFill>
              <a:schemeClr val="accent1"/>
            </a:solidFill>
            <a:ln w="9525">
              <a:solidFill>
                <a:schemeClr val="tx1"/>
              </a:solidFill>
              <a:round/>
              <a:headEnd/>
              <a:tailEnd/>
            </a:ln>
          </p:spPr>
          <p:txBody>
            <a:bodyPr anchor="ctr"/>
            <a:lstStyle/>
            <a:p>
              <a:pPr algn="l">
                <a:spcBef>
                  <a:spcPct val="0"/>
                </a:spcBef>
              </a:pPr>
              <a:r>
                <a:rPr lang="en-US" dirty="0">
                  <a:solidFill>
                    <a:srgbClr val="FFFF00"/>
                  </a:solidFill>
                </a:rPr>
                <a:t>Press the</a:t>
              </a:r>
              <a:r>
                <a:rPr lang="en-US" dirty="0">
                  <a:solidFill>
                    <a:srgbClr val="800000"/>
                  </a:solidFill>
                </a:rPr>
                <a:t>                     </a:t>
              </a:r>
              <a:r>
                <a:rPr lang="en-US" dirty="0">
                  <a:solidFill>
                    <a:srgbClr val="FFFF00"/>
                  </a:solidFill>
                </a:rPr>
                <a:t>button and wait till</a:t>
              </a:r>
              <a:r>
                <a:rPr lang="en-US" dirty="0">
                  <a:solidFill>
                    <a:srgbClr val="800000"/>
                  </a:solidFill>
                </a:rPr>
                <a:t>                                    </a:t>
              </a:r>
              <a:r>
                <a:rPr lang="en-US" dirty="0">
                  <a:solidFill>
                    <a:srgbClr val="FFFF00"/>
                  </a:solidFill>
                </a:rPr>
                <a:t>is displayed</a:t>
              </a:r>
            </a:p>
          </p:txBody>
        </p:sp>
        <p:sp>
          <p:nvSpPr>
            <p:cNvPr id="49176" name="AutoShape 1033"/>
            <p:cNvSpPr>
              <a:spLocks noChangeArrowheads="1"/>
            </p:cNvSpPr>
            <p:nvPr/>
          </p:nvSpPr>
          <p:spPr bwMode="auto">
            <a:xfrm>
              <a:off x="1104" y="1572"/>
              <a:ext cx="768" cy="192"/>
            </a:xfrm>
            <a:prstGeom prst="roundRect">
              <a:avLst>
                <a:gd name="adj" fmla="val 16667"/>
              </a:avLst>
            </a:prstGeom>
            <a:solidFill>
              <a:schemeClr val="tx1"/>
            </a:solidFill>
            <a:ln w="9525">
              <a:solidFill>
                <a:schemeClr val="tx1"/>
              </a:solidFill>
              <a:round/>
              <a:headEnd/>
              <a:tailEnd/>
            </a:ln>
          </p:spPr>
          <p:txBody>
            <a:bodyPr wrap="none" anchor="ctr"/>
            <a:lstStyle/>
            <a:p>
              <a:pPr algn="l">
                <a:spcBef>
                  <a:spcPct val="0"/>
                </a:spcBef>
              </a:pPr>
              <a:r>
                <a:rPr lang="en-US"/>
                <a:t>Close</a:t>
              </a:r>
            </a:p>
          </p:txBody>
        </p:sp>
        <p:sp>
          <p:nvSpPr>
            <p:cNvPr id="49177" name="AutoShape 1047"/>
            <p:cNvSpPr>
              <a:spLocks noChangeArrowheads="1"/>
            </p:cNvSpPr>
            <p:nvPr/>
          </p:nvSpPr>
          <p:spPr bwMode="auto">
            <a:xfrm>
              <a:off x="3504" y="1572"/>
              <a:ext cx="1296" cy="180"/>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lgn="l">
                <a:spcBef>
                  <a:spcPct val="0"/>
                </a:spcBef>
              </a:pPr>
              <a:r>
                <a:rPr lang="en-US" dirty="0">
                  <a:solidFill>
                    <a:srgbClr val="FF0000"/>
                  </a:solidFill>
                </a:rPr>
                <a:t>POLL CLOSED</a:t>
              </a:r>
            </a:p>
          </p:txBody>
        </p:sp>
      </p:grpSp>
      <p:grpSp>
        <p:nvGrpSpPr>
          <p:cNvPr id="3" name="Group 1066"/>
          <p:cNvGrpSpPr>
            <a:grpSpLocks/>
          </p:cNvGrpSpPr>
          <p:nvPr/>
        </p:nvGrpSpPr>
        <p:grpSpPr bwMode="auto">
          <a:xfrm>
            <a:off x="304800" y="3124200"/>
            <a:ext cx="9677400" cy="685800"/>
            <a:chOff x="192" y="1968"/>
            <a:chExt cx="6096" cy="432"/>
          </a:xfrm>
        </p:grpSpPr>
        <p:sp>
          <p:nvSpPr>
            <p:cNvPr id="49172" name="AutoShape 1034"/>
            <p:cNvSpPr>
              <a:spLocks noChangeArrowheads="1"/>
            </p:cNvSpPr>
            <p:nvPr/>
          </p:nvSpPr>
          <p:spPr bwMode="auto">
            <a:xfrm>
              <a:off x="192" y="1968"/>
              <a:ext cx="6096" cy="432"/>
            </a:xfrm>
            <a:prstGeom prst="roundRect">
              <a:avLst>
                <a:gd name="adj" fmla="val 16667"/>
              </a:avLst>
            </a:prstGeom>
            <a:solidFill>
              <a:schemeClr val="accent1"/>
            </a:solidFill>
            <a:ln w="9525">
              <a:solidFill>
                <a:schemeClr val="tx1"/>
              </a:solidFill>
              <a:round/>
              <a:headEnd/>
              <a:tailEnd/>
            </a:ln>
          </p:spPr>
          <p:txBody>
            <a:bodyPr anchor="ctr"/>
            <a:lstStyle/>
            <a:p>
              <a:pPr algn="l">
                <a:lnSpc>
                  <a:spcPct val="80000"/>
                </a:lnSpc>
              </a:pPr>
              <a:r>
                <a:rPr lang="en-US" dirty="0">
                  <a:solidFill>
                    <a:srgbClr val="FFFF00"/>
                  </a:solidFill>
                </a:rPr>
                <a:t>Thereafter, press</a:t>
              </a:r>
              <a:r>
                <a:rPr lang="en-US" dirty="0">
                  <a:solidFill>
                    <a:srgbClr val="800000"/>
                  </a:solidFill>
                </a:rPr>
                <a:t>                    </a:t>
              </a:r>
              <a:r>
                <a:rPr lang="en-US" dirty="0">
                  <a:solidFill>
                    <a:srgbClr val="FFFF00"/>
                  </a:solidFill>
                </a:rPr>
                <a:t>button and wait till</a:t>
              </a:r>
              <a:r>
                <a:rPr lang="en-US" dirty="0">
                  <a:solidFill>
                    <a:srgbClr val="800000"/>
                  </a:solidFill>
                </a:rPr>
                <a:t>                     </a:t>
              </a:r>
              <a:r>
                <a:rPr lang="en-US" dirty="0">
                  <a:solidFill>
                    <a:srgbClr val="FFFF00"/>
                  </a:solidFill>
                </a:rPr>
                <a:t>is displayed</a:t>
              </a:r>
            </a:p>
          </p:txBody>
        </p:sp>
        <p:sp>
          <p:nvSpPr>
            <p:cNvPr id="49173" name="AutoShape 1037"/>
            <p:cNvSpPr>
              <a:spLocks noChangeArrowheads="1"/>
            </p:cNvSpPr>
            <p:nvPr/>
          </p:nvSpPr>
          <p:spPr bwMode="auto">
            <a:xfrm>
              <a:off x="1632" y="2064"/>
              <a:ext cx="768" cy="192"/>
            </a:xfrm>
            <a:prstGeom prst="roundRect">
              <a:avLst>
                <a:gd name="adj" fmla="val 16667"/>
              </a:avLst>
            </a:prstGeom>
            <a:solidFill>
              <a:srgbClr val="FF9933"/>
            </a:solidFill>
            <a:ln w="9525">
              <a:solidFill>
                <a:schemeClr val="tx1"/>
              </a:solidFill>
              <a:round/>
              <a:headEnd/>
              <a:tailEnd/>
            </a:ln>
          </p:spPr>
          <p:txBody>
            <a:bodyPr wrap="none" anchor="ctr"/>
            <a:lstStyle/>
            <a:p>
              <a:pPr>
                <a:spcBef>
                  <a:spcPct val="0"/>
                </a:spcBef>
              </a:pPr>
              <a:r>
                <a:rPr lang="en-US">
                  <a:solidFill>
                    <a:schemeClr val="tx1"/>
                  </a:solidFill>
                </a:rPr>
                <a:t>Result </a:t>
              </a:r>
            </a:p>
          </p:txBody>
        </p:sp>
        <p:sp>
          <p:nvSpPr>
            <p:cNvPr id="49174" name="AutoShape 1048"/>
            <p:cNvSpPr>
              <a:spLocks noChangeArrowheads="1"/>
            </p:cNvSpPr>
            <p:nvPr/>
          </p:nvSpPr>
          <p:spPr bwMode="auto">
            <a:xfrm>
              <a:off x="3936" y="2064"/>
              <a:ext cx="720" cy="192"/>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spcBef>
                  <a:spcPct val="0"/>
                </a:spcBef>
              </a:pPr>
              <a:r>
                <a:rPr lang="en-US" dirty="0">
                  <a:solidFill>
                    <a:srgbClr val="FF0000"/>
                  </a:solidFill>
                </a:rPr>
                <a:t>END</a:t>
              </a:r>
            </a:p>
          </p:txBody>
        </p:sp>
      </p:grpSp>
      <p:grpSp>
        <p:nvGrpSpPr>
          <p:cNvPr id="4" name="Group 1069"/>
          <p:cNvGrpSpPr>
            <a:grpSpLocks/>
          </p:cNvGrpSpPr>
          <p:nvPr/>
        </p:nvGrpSpPr>
        <p:grpSpPr bwMode="auto">
          <a:xfrm>
            <a:off x="304800" y="990600"/>
            <a:ext cx="9677400" cy="1166813"/>
            <a:chOff x="192" y="624"/>
            <a:chExt cx="6096" cy="735"/>
          </a:xfrm>
        </p:grpSpPr>
        <p:sp>
          <p:nvSpPr>
            <p:cNvPr id="49169" name="AutoShape 1028"/>
            <p:cNvSpPr>
              <a:spLocks noChangeArrowheads="1"/>
            </p:cNvSpPr>
            <p:nvPr/>
          </p:nvSpPr>
          <p:spPr bwMode="auto">
            <a:xfrm>
              <a:off x="192" y="624"/>
              <a:ext cx="6096" cy="735"/>
            </a:xfrm>
            <a:prstGeom prst="roundRect">
              <a:avLst>
                <a:gd name="adj" fmla="val 16667"/>
              </a:avLst>
            </a:prstGeom>
            <a:solidFill>
              <a:schemeClr val="accent1"/>
            </a:solidFill>
            <a:ln w="9525">
              <a:solidFill>
                <a:schemeClr val="tx1"/>
              </a:solidFill>
              <a:round/>
              <a:headEnd/>
              <a:tailEnd/>
            </a:ln>
          </p:spPr>
          <p:txBody>
            <a:bodyPr anchor="ctr"/>
            <a:lstStyle/>
            <a:p>
              <a:pPr algn="l">
                <a:spcBef>
                  <a:spcPct val="0"/>
                </a:spcBef>
              </a:pPr>
              <a:r>
                <a:rPr lang="en-US" dirty="0">
                  <a:solidFill>
                    <a:srgbClr val="FFFF00"/>
                  </a:solidFill>
                </a:rPr>
                <a:t>When</a:t>
              </a:r>
              <a:r>
                <a:rPr lang="en-US" dirty="0">
                  <a:solidFill>
                    <a:srgbClr val="800000"/>
                  </a:solidFill>
                </a:rPr>
                <a:t>                    </a:t>
              </a:r>
              <a:r>
                <a:rPr lang="en-US" dirty="0">
                  <a:solidFill>
                    <a:srgbClr val="FFFF00"/>
                  </a:solidFill>
                </a:rPr>
                <a:t>button is pressed, if the digit display panel shows the words</a:t>
              </a:r>
            </a:p>
            <a:p>
              <a:pPr algn="l">
                <a:spcBef>
                  <a:spcPct val="0"/>
                </a:spcBef>
              </a:pPr>
              <a:r>
                <a:rPr lang="en-US" dirty="0">
                  <a:solidFill>
                    <a:srgbClr val="800000"/>
                  </a:solidFill>
                </a:rPr>
                <a:t>                        </a:t>
              </a:r>
              <a:r>
                <a:rPr lang="en-US" dirty="0">
                  <a:solidFill>
                    <a:srgbClr val="FFFF00"/>
                  </a:solidFill>
                </a:rPr>
                <a:t>, It signifies that the data relating to some previous operation is in the EVM. </a:t>
              </a:r>
            </a:p>
          </p:txBody>
        </p:sp>
        <p:sp>
          <p:nvSpPr>
            <p:cNvPr id="49170" name="AutoShape 1031"/>
            <p:cNvSpPr>
              <a:spLocks noChangeArrowheads="1"/>
            </p:cNvSpPr>
            <p:nvPr/>
          </p:nvSpPr>
          <p:spPr bwMode="auto">
            <a:xfrm>
              <a:off x="288" y="924"/>
              <a:ext cx="912" cy="180"/>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spcBef>
                  <a:spcPct val="0"/>
                </a:spcBef>
              </a:pPr>
              <a:r>
                <a:rPr lang="en-US" dirty="0">
                  <a:solidFill>
                    <a:srgbClr val="FF0000"/>
                  </a:solidFill>
                </a:rPr>
                <a:t>INVALID</a:t>
              </a:r>
            </a:p>
          </p:txBody>
        </p:sp>
        <p:sp>
          <p:nvSpPr>
            <p:cNvPr id="49171" name="AutoShape 1029"/>
            <p:cNvSpPr>
              <a:spLocks noChangeArrowheads="1"/>
            </p:cNvSpPr>
            <p:nvPr/>
          </p:nvSpPr>
          <p:spPr bwMode="auto">
            <a:xfrm>
              <a:off x="768" y="696"/>
              <a:ext cx="768" cy="192"/>
            </a:xfrm>
            <a:prstGeom prst="roundRect">
              <a:avLst>
                <a:gd name="adj" fmla="val 16667"/>
              </a:avLst>
            </a:prstGeom>
            <a:solidFill>
              <a:schemeClr val="tx2"/>
            </a:solidFill>
            <a:ln w="9525">
              <a:solidFill>
                <a:schemeClr val="tx1"/>
              </a:solidFill>
              <a:round/>
              <a:headEnd/>
              <a:tailEnd/>
            </a:ln>
          </p:spPr>
          <p:txBody>
            <a:bodyPr wrap="none" anchor="ctr"/>
            <a:lstStyle/>
            <a:p>
              <a:pPr>
                <a:spcBef>
                  <a:spcPct val="0"/>
                </a:spcBef>
              </a:pPr>
              <a:r>
                <a:rPr lang="en-US"/>
                <a:t>Cand. Set</a:t>
              </a:r>
            </a:p>
          </p:txBody>
        </p:sp>
      </p:grpSp>
      <p:grpSp>
        <p:nvGrpSpPr>
          <p:cNvPr id="5" name="Group 1068"/>
          <p:cNvGrpSpPr>
            <a:grpSpLocks/>
          </p:cNvGrpSpPr>
          <p:nvPr/>
        </p:nvGrpSpPr>
        <p:grpSpPr bwMode="auto">
          <a:xfrm>
            <a:off x="304800" y="4800600"/>
            <a:ext cx="9667875" cy="685800"/>
            <a:chOff x="192" y="3024"/>
            <a:chExt cx="6090" cy="432"/>
          </a:xfrm>
        </p:grpSpPr>
        <p:sp>
          <p:nvSpPr>
            <p:cNvPr id="49166" name="AutoShape 1035"/>
            <p:cNvSpPr>
              <a:spLocks noChangeArrowheads="1"/>
            </p:cNvSpPr>
            <p:nvPr/>
          </p:nvSpPr>
          <p:spPr bwMode="auto">
            <a:xfrm>
              <a:off x="192" y="3024"/>
              <a:ext cx="6090" cy="432"/>
            </a:xfrm>
            <a:prstGeom prst="roundRect">
              <a:avLst>
                <a:gd name="adj" fmla="val 16667"/>
              </a:avLst>
            </a:prstGeom>
            <a:solidFill>
              <a:schemeClr val="accent1"/>
            </a:solidFill>
            <a:ln w="9525">
              <a:solidFill>
                <a:schemeClr val="tx1"/>
              </a:solidFill>
              <a:round/>
              <a:headEnd/>
              <a:tailEnd/>
            </a:ln>
          </p:spPr>
          <p:txBody>
            <a:bodyPr anchor="ctr"/>
            <a:lstStyle/>
            <a:p>
              <a:pPr algn="l">
                <a:lnSpc>
                  <a:spcPct val="80000"/>
                </a:lnSpc>
              </a:pPr>
              <a:r>
                <a:rPr lang="en-US" dirty="0">
                  <a:solidFill>
                    <a:srgbClr val="FFFF00"/>
                  </a:solidFill>
                </a:rPr>
                <a:t>Then press</a:t>
              </a:r>
              <a:r>
                <a:rPr lang="en-US" dirty="0">
                  <a:solidFill>
                    <a:srgbClr val="800000"/>
                  </a:solidFill>
                </a:rPr>
                <a:t>                    </a:t>
              </a:r>
              <a:r>
                <a:rPr lang="en-US" dirty="0">
                  <a:solidFill>
                    <a:srgbClr val="FFFF00"/>
                  </a:solidFill>
                </a:rPr>
                <a:t>button and</a:t>
              </a:r>
              <a:r>
                <a:rPr lang="en-US" dirty="0">
                  <a:solidFill>
                    <a:srgbClr val="800000"/>
                  </a:solidFill>
                </a:rPr>
                <a:t>                                      </a:t>
              </a:r>
              <a:r>
                <a:rPr lang="en-US" dirty="0">
                  <a:solidFill>
                    <a:srgbClr val="FFFF00"/>
                  </a:solidFill>
                </a:rPr>
                <a:t>flashes with Beep</a:t>
              </a:r>
            </a:p>
          </p:txBody>
        </p:sp>
        <p:sp>
          <p:nvSpPr>
            <p:cNvPr id="49167" name="AutoShape 1038"/>
            <p:cNvSpPr>
              <a:spLocks noChangeArrowheads="1"/>
            </p:cNvSpPr>
            <p:nvPr/>
          </p:nvSpPr>
          <p:spPr bwMode="auto">
            <a:xfrm>
              <a:off x="1200" y="3132"/>
              <a:ext cx="768" cy="192"/>
            </a:xfrm>
            <a:prstGeom prst="roundRect">
              <a:avLst>
                <a:gd name="adj" fmla="val 16667"/>
              </a:avLst>
            </a:prstGeom>
            <a:solidFill>
              <a:schemeClr val="tx1"/>
            </a:solidFill>
            <a:ln w="9525">
              <a:solidFill>
                <a:schemeClr val="tx1"/>
              </a:solidFill>
              <a:round/>
              <a:headEnd/>
              <a:tailEnd/>
            </a:ln>
          </p:spPr>
          <p:txBody>
            <a:bodyPr wrap="none" anchor="ctr"/>
            <a:lstStyle/>
            <a:p>
              <a:pPr>
                <a:spcBef>
                  <a:spcPct val="0"/>
                </a:spcBef>
              </a:pPr>
              <a:r>
                <a:rPr lang="en-US"/>
                <a:t>Cand. set</a:t>
              </a:r>
            </a:p>
          </p:txBody>
        </p:sp>
        <p:sp>
          <p:nvSpPr>
            <p:cNvPr id="49168" name="AutoShape 1061"/>
            <p:cNvSpPr>
              <a:spLocks noChangeArrowheads="1"/>
            </p:cNvSpPr>
            <p:nvPr/>
          </p:nvSpPr>
          <p:spPr bwMode="auto">
            <a:xfrm>
              <a:off x="2880" y="3120"/>
              <a:ext cx="1536" cy="192"/>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spcBef>
                  <a:spcPct val="0"/>
                </a:spcBef>
              </a:pPr>
              <a:r>
                <a:rPr lang="en-US" dirty="0">
                  <a:solidFill>
                    <a:srgbClr val="FF0000"/>
                  </a:solidFill>
                </a:rPr>
                <a:t>SET CANDIDATE</a:t>
              </a:r>
            </a:p>
          </p:txBody>
        </p:sp>
      </p:grpSp>
      <p:grpSp>
        <p:nvGrpSpPr>
          <p:cNvPr id="6" name="Group 1067"/>
          <p:cNvGrpSpPr>
            <a:grpSpLocks/>
          </p:cNvGrpSpPr>
          <p:nvPr/>
        </p:nvGrpSpPr>
        <p:grpSpPr bwMode="auto">
          <a:xfrm>
            <a:off x="304800" y="3962400"/>
            <a:ext cx="9677400" cy="685800"/>
            <a:chOff x="192" y="2496"/>
            <a:chExt cx="6096" cy="432"/>
          </a:xfrm>
        </p:grpSpPr>
        <p:sp>
          <p:nvSpPr>
            <p:cNvPr id="49163" name="AutoShape 1062"/>
            <p:cNvSpPr>
              <a:spLocks noChangeArrowheads="1"/>
            </p:cNvSpPr>
            <p:nvPr/>
          </p:nvSpPr>
          <p:spPr bwMode="auto">
            <a:xfrm>
              <a:off x="192" y="2496"/>
              <a:ext cx="6096" cy="432"/>
            </a:xfrm>
            <a:prstGeom prst="roundRect">
              <a:avLst>
                <a:gd name="adj" fmla="val 16667"/>
              </a:avLst>
            </a:prstGeom>
            <a:solidFill>
              <a:schemeClr val="accent1"/>
            </a:solidFill>
            <a:ln w="9525">
              <a:solidFill>
                <a:schemeClr val="tx1"/>
              </a:solidFill>
              <a:round/>
              <a:headEnd/>
              <a:tailEnd/>
            </a:ln>
          </p:spPr>
          <p:txBody>
            <a:bodyPr anchor="ctr"/>
            <a:lstStyle/>
            <a:p>
              <a:pPr algn="l">
                <a:lnSpc>
                  <a:spcPct val="80000"/>
                </a:lnSpc>
              </a:pPr>
              <a:r>
                <a:rPr lang="en-US" dirty="0">
                  <a:solidFill>
                    <a:srgbClr val="FFFF00"/>
                  </a:solidFill>
                </a:rPr>
                <a:t>Thereafter, press </a:t>
              </a:r>
              <a:r>
                <a:rPr lang="en-US" dirty="0">
                  <a:solidFill>
                    <a:srgbClr val="800000"/>
                  </a:solidFill>
                </a:rPr>
                <a:t>                   </a:t>
              </a:r>
              <a:r>
                <a:rPr lang="en-US" dirty="0">
                  <a:solidFill>
                    <a:srgbClr val="FFFF00"/>
                  </a:solidFill>
                </a:rPr>
                <a:t>button and wait till</a:t>
              </a:r>
              <a:r>
                <a:rPr lang="en-US" dirty="0">
                  <a:solidFill>
                    <a:srgbClr val="800000"/>
                  </a:solidFill>
                </a:rPr>
                <a:t>                     </a:t>
              </a:r>
              <a:r>
                <a:rPr lang="en-US" dirty="0">
                  <a:solidFill>
                    <a:srgbClr val="FFFF00"/>
                  </a:solidFill>
                </a:rPr>
                <a:t>is displayed</a:t>
              </a:r>
            </a:p>
          </p:txBody>
        </p:sp>
        <p:sp>
          <p:nvSpPr>
            <p:cNvPr id="49164" name="AutoShape 1063"/>
            <p:cNvSpPr>
              <a:spLocks noChangeArrowheads="1"/>
            </p:cNvSpPr>
            <p:nvPr/>
          </p:nvSpPr>
          <p:spPr bwMode="auto">
            <a:xfrm>
              <a:off x="1620" y="2592"/>
              <a:ext cx="768" cy="192"/>
            </a:xfrm>
            <a:prstGeom prst="roundRect">
              <a:avLst>
                <a:gd name="adj" fmla="val 16667"/>
              </a:avLst>
            </a:prstGeom>
            <a:solidFill>
              <a:schemeClr val="bg1"/>
            </a:solidFill>
            <a:ln w="9525">
              <a:solidFill>
                <a:schemeClr val="tx1"/>
              </a:solidFill>
              <a:round/>
              <a:headEnd/>
              <a:tailEnd/>
            </a:ln>
          </p:spPr>
          <p:txBody>
            <a:bodyPr wrap="none" anchor="ctr"/>
            <a:lstStyle/>
            <a:p>
              <a:pPr>
                <a:spcBef>
                  <a:spcPct val="0"/>
                </a:spcBef>
              </a:pPr>
              <a:r>
                <a:rPr lang="en-US">
                  <a:solidFill>
                    <a:schemeClr val="tx1"/>
                  </a:solidFill>
                </a:rPr>
                <a:t>Clear</a:t>
              </a:r>
            </a:p>
          </p:txBody>
        </p:sp>
        <p:sp>
          <p:nvSpPr>
            <p:cNvPr id="49165" name="AutoShape 1064"/>
            <p:cNvSpPr>
              <a:spLocks noChangeArrowheads="1"/>
            </p:cNvSpPr>
            <p:nvPr/>
          </p:nvSpPr>
          <p:spPr bwMode="auto">
            <a:xfrm>
              <a:off x="4032" y="2592"/>
              <a:ext cx="720" cy="192"/>
            </a:xfrm>
            <a:prstGeom prst="roundRect">
              <a:avLst>
                <a:gd name="adj" fmla="val 16667"/>
              </a:avLst>
            </a:prstGeom>
            <a:solidFill>
              <a:schemeClr val="accent1">
                <a:lumMod val="40000"/>
                <a:lumOff val="60000"/>
              </a:schemeClr>
            </a:solidFill>
            <a:ln w="9525">
              <a:solidFill>
                <a:schemeClr val="tx1"/>
              </a:solidFill>
              <a:round/>
              <a:headEnd/>
              <a:tailEnd/>
            </a:ln>
          </p:spPr>
          <p:txBody>
            <a:bodyPr wrap="none" anchor="ctr"/>
            <a:lstStyle/>
            <a:p>
              <a:pPr>
                <a:spcBef>
                  <a:spcPct val="0"/>
                </a:spcBef>
              </a:pPr>
              <a:r>
                <a:rPr lang="en-US" dirty="0">
                  <a:solidFill>
                    <a:srgbClr val="FF0000"/>
                  </a:solidFill>
                </a:rPr>
                <a:t>END</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1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5000"/>
                            </p:stCondLst>
                            <p:childTnLst>
                              <p:par>
                                <p:cTn id="25" presetID="2" presetClass="entr" presetSubtype="8" fill="hold" nodeType="afterEffect">
                                  <p:stCondLst>
                                    <p:cond delay="10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6500"/>
                            </p:stCondLst>
                            <p:childTnLst>
                              <p:par>
                                <p:cTn id="30" presetID="2" presetClass="entr" presetSubtype="8" fill="hold" grpId="0" nodeType="afterEffect">
                                  <p:stCondLst>
                                    <p:cond delay="1000"/>
                                  </p:stCondLst>
                                  <p:childTnLst>
                                    <p:set>
                                      <p:cBhvr>
                                        <p:cTn id="31" dur="1" fill="hold">
                                          <p:stCondLst>
                                            <p:cond delay="0"/>
                                          </p:stCondLst>
                                        </p:cTn>
                                        <p:tgtEl>
                                          <p:spTgt spid="263180"/>
                                        </p:tgtEl>
                                        <p:attrNameLst>
                                          <p:attrName>style.visibility</p:attrName>
                                        </p:attrNameLst>
                                      </p:cBhvr>
                                      <p:to>
                                        <p:strVal val="visible"/>
                                      </p:to>
                                    </p:set>
                                    <p:anim calcmode="lin" valueType="num">
                                      <p:cBhvr additive="base">
                                        <p:cTn id="32" dur="500" fill="hold"/>
                                        <p:tgtEl>
                                          <p:spTgt spid="263180"/>
                                        </p:tgtEl>
                                        <p:attrNameLst>
                                          <p:attrName>ppt_x</p:attrName>
                                        </p:attrNameLst>
                                      </p:cBhvr>
                                      <p:tavLst>
                                        <p:tav tm="0">
                                          <p:val>
                                            <p:strVal val="0-#ppt_w/2"/>
                                          </p:val>
                                        </p:tav>
                                        <p:tav tm="100000">
                                          <p:val>
                                            <p:strVal val="#ppt_x"/>
                                          </p:val>
                                        </p:tav>
                                      </p:tavLst>
                                    </p:anim>
                                    <p:anim calcmode="lin" valueType="num">
                                      <p:cBhvr additive="base">
                                        <p:cTn id="33" dur="500" fill="hold"/>
                                        <p:tgtEl>
                                          <p:spTgt spid="263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49" name="AutoShape 33"/>
          <p:cNvSpPr>
            <a:spLocks noChangeArrowheads="1"/>
          </p:cNvSpPr>
          <p:nvPr/>
        </p:nvSpPr>
        <p:spPr bwMode="auto">
          <a:xfrm>
            <a:off x="8020050" y="5454650"/>
            <a:ext cx="2133600" cy="869950"/>
          </a:xfrm>
          <a:prstGeom prst="octagon">
            <a:avLst>
              <a:gd name="adj" fmla="val 29287"/>
            </a:avLst>
          </a:prstGeom>
          <a:solidFill>
            <a:srgbClr val="800000"/>
          </a:solidFill>
          <a:ln w="9525">
            <a:solidFill>
              <a:schemeClr val="bg1"/>
            </a:solidFill>
            <a:miter lim="800000"/>
            <a:headEnd/>
            <a:tailEnd/>
          </a:ln>
        </p:spPr>
        <p:txBody>
          <a:bodyPr lIns="99432" tIns="49716" rIns="99432" bIns="49716" anchor="ctr"/>
          <a:lstStyle/>
          <a:p>
            <a:pPr defTabSz="993775">
              <a:spcBef>
                <a:spcPct val="0"/>
              </a:spcBef>
            </a:pPr>
            <a:r>
              <a:rPr lang="en-US" sz="2200"/>
              <a:t>Switch OFF &amp; SEAL</a:t>
            </a:r>
            <a:endParaRPr lang="en-US" b="0"/>
          </a:p>
        </p:txBody>
      </p:sp>
      <p:sp>
        <p:nvSpPr>
          <p:cNvPr id="265250" name="AutoShape 34"/>
          <p:cNvSpPr>
            <a:spLocks noChangeArrowheads="1"/>
          </p:cNvSpPr>
          <p:nvPr/>
        </p:nvSpPr>
        <p:spPr bwMode="auto">
          <a:xfrm>
            <a:off x="209550" y="990600"/>
            <a:ext cx="1798638" cy="792163"/>
          </a:xfrm>
          <a:prstGeom prst="roundRect">
            <a:avLst>
              <a:gd name="adj" fmla="val 16667"/>
            </a:avLst>
          </a:prstGeom>
          <a:solidFill>
            <a:schemeClr val="tx1"/>
          </a:solidFill>
          <a:ln w="28575">
            <a:solidFill>
              <a:schemeClr val="tx1"/>
            </a:solidFill>
            <a:round/>
            <a:headEnd/>
            <a:tailEnd/>
          </a:ln>
        </p:spPr>
        <p:txBody>
          <a:bodyPr wrap="none" lIns="99432" tIns="49716" rIns="99432" bIns="49716" anchor="ctr"/>
          <a:lstStyle/>
          <a:p>
            <a:pPr defTabSz="993775">
              <a:spcBef>
                <a:spcPct val="0"/>
              </a:spcBef>
            </a:pPr>
            <a:r>
              <a:rPr lang="en-US" sz="2200"/>
              <a:t>Close</a:t>
            </a:r>
          </a:p>
        </p:txBody>
      </p:sp>
      <p:sp>
        <p:nvSpPr>
          <p:cNvPr id="265251" name="AutoShape 35"/>
          <p:cNvSpPr>
            <a:spLocks noChangeArrowheads="1"/>
          </p:cNvSpPr>
          <p:nvPr/>
        </p:nvSpPr>
        <p:spPr bwMode="auto">
          <a:xfrm>
            <a:off x="2114550" y="2133600"/>
            <a:ext cx="1798638" cy="790575"/>
          </a:xfrm>
          <a:prstGeom prst="roundRect">
            <a:avLst>
              <a:gd name="adj" fmla="val 16667"/>
            </a:avLst>
          </a:prstGeom>
          <a:solidFill>
            <a:srgbClr val="FF9933"/>
          </a:solidFill>
          <a:ln w="28575">
            <a:solidFill>
              <a:schemeClr val="tx1"/>
            </a:solidFill>
            <a:round/>
            <a:headEnd/>
            <a:tailEnd/>
          </a:ln>
        </p:spPr>
        <p:txBody>
          <a:bodyPr wrap="none" lIns="99432" tIns="49716" rIns="99432" bIns="49716" anchor="ctr"/>
          <a:lstStyle/>
          <a:p>
            <a:pPr defTabSz="993775">
              <a:spcBef>
                <a:spcPct val="0"/>
              </a:spcBef>
            </a:pPr>
            <a:r>
              <a:rPr lang="en-US" sz="2200">
                <a:solidFill>
                  <a:schemeClr val="tx1"/>
                </a:solidFill>
              </a:rPr>
              <a:t>Result</a:t>
            </a:r>
          </a:p>
        </p:txBody>
      </p:sp>
      <p:sp>
        <p:nvSpPr>
          <p:cNvPr id="265252" name="AutoShape 36"/>
          <p:cNvSpPr>
            <a:spLocks noChangeArrowheads="1"/>
          </p:cNvSpPr>
          <p:nvPr/>
        </p:nvSpPr>
        <p:spPr bwMode="auto">
          <a:xfrm>
            <a:off x="6107113" y="4343400"/>
            <a:ext cx="1798637" cy="792163"/>
          </a:xfrm>
          <a:prstGeom prst="roundRect">
            <a:avLst>
              <a:gd name="adj" fmla="val 16667"/>
            </a:avLst>
          </a:prstGeom>
          <a:solidFill>
            <a:schemeClr val="tx2"/>
          </a:solidFill>
          <a:ln w="28575">
            <a:solidFill>
              <a:schemeClr val="tx1"/>
            </a:solidFill>
            <a:round/>
            <a:headEnd/>
            <a:tailEnd/>
          </a:ln>
        </p:spPr>
        <p:txBody>
          <a:bodyPr wrap="none" lIns="99432" tIns="49716" rIns="99432" bIns="49716" anchor="ctr"/>
          <a:lstStyle/>
          <a:p>
            <a:pPr defTabSz="993775">
              <a:spcBef>
                <a:spcPct val="0"/>
              </a:spcBef>
            </a:pPr>
            <a:r>
              <a:rPr lang="en-US" sz="2200"/>
              <a:t>Cand. set</a:t>
            </a:r>
          </a:p>
        </p:txBody>
      </p:sp>
      <p:sp>
        <p:nvSpPr>
          <p:cNvPr id="50182" name="Rectangle 54"/>
          <p:cNvSpPr>
            <a:spLocks noGrp="1" noChangeArrowheads="1"/>
          </p:cNvSpPr>
          <p:nvPr>
            <p:ph type="title"/>
          </p:nvPr>
        </p:nvSpPr>
        <p:spPr bwMode="auto">
          <a:xfrm>
            <a:off x="771525" y="0"/>
            <a:ext cx="8734425" cy="676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smtClean="0">
                <a:solidFill>
                  <a:srgbClr val="FFFF00"/>
                </a:solidFill>
              </a:rPr>
              <a:t>EVM – Candidates Setting - Sequence</a:t>
            </a:r>
          </a:p>
        </p:txBody>
      </p:sp>
      <p:sp>
        <p:nvSpPr>
          <p:cNvPr id="265275" name="AutoShape 59"/>
          <p:cNvSpPr>
            <a:spLocks noChangeArrowheads="1"/>
          </p:cNvSpPr>
          <p:nvPr/>
        </p:nvSpPr>
        <p:spPr bwMode="auto">
          <a:xfrm rot="10800000" flipH="1">
            <a:off x="895350" y="1905000"/>
            <a:ext cx="1066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57150">
            <a:solidFill>
              <a:srgbClr val="FF0000"/>
            </a:solidFill>
            <a:miter lim="800000"/>
            <a:headEnd/>
            <a:tailEnd/>
          </a:ln>
        </p:spPr>
        <p:txBody>
          <a:bodyPr wrap="none" anchor="ctr"/>
          <a:lstStyle/>
          <a:p>
            <a:endParaRPr lang="en-US"/>
          </a:p>
        </p:txBody>
      </p:sp>
      <p:sp>
        <p:nvSpPr>
          <p:cNvPr id="265278" name="AutoShape 62"/>
          <p:cNvSpPr>
            <a:spLocks noChangeArrowheads="1"/>
          </p:cNvSpPr>
          <p:nvPr/>
        </p:nvSpPr>
        <p:spPr bwMode="auto">
          <a:xfrm>
            <a:off x="4049713" y="3246438"/>
            <a:ext cx="1798637" cy="792162"/>
          </a:xfrm>
          <a:prstGeom prst="roundRect">
            <a:avLst>
              <a:gd name="adj" fmla="val 16667"/>
            </a:avLst>
          </a:prstGeom>
          <a:solidFill>
            <a:schemeClr val="bg1"/>
          </a:solidFill>
          <a:ln w="28575">
            <a:solidFill>
              <a:schemeClr val="tx1"/>
            </a:solidFill>
            <a:round/>
            <a:headEnd/>
            <a:tailEnd/>
          </a:ln>
        </p:spPr>
        <p:txBody>
          <a:bodyPr wrap="none" lIns="99432" tIns="49716" rIns="99432" bIns="49716" anchor="ctr"/>
          <a:lstStyle/>
          <a:p>
            <a:pPr defTabSz="993775">
              <a:spcBef>
                <a:spcPct val="0"/>
              </a:spcBef>
            </a:pPr>
            <a:r>
              <a:rPr lang="en-US" sz="2200">
                <a:solidFill>
                  <a:schemeClr val="tx1"/>
                </a:solidFill>
              </a:rPr>
              <a:t>Clear</a:t>
            </a:r>
          </a:p>
        </p:txBody>
      </p:sp>
      <p:sp>
        <p:nvSpPr>
          <p:cNvPr id="265279" name="AutoShape 63"/>
          <p:cNvSpPr>
            <a:spLocks noChangeArrowheads="1"/>
          </p:cNvSpPr>
          <p:nvPr/>
        </p:nvSpPr>
        <p:spPr bwMode="auto">
          <a:xfrm rot="10800000" flipH="1">
            <a:off x="2876550" y="3048000"/>
            <a:ext cx="1066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57150">
            <a:solidFill>
              <a:srgbClr val="FF0000"/>
            </a:solidFill>
            <a:miter lim="800000"/>
            <a:headEnd/>
            <a:tailEnd/>
          </a:ln>
        </p:spPr>
        <p:txBody>
          <a:bodyPr wrap="none" anchor="ctr"/>
          <a:lstStyle/>
          <a:p>
            <a:endParaRPr lang="en-US"/>
          </a:p>
        </p:txBody>
      </p:sp>
      <p:sp>
        <p:nvSpPr>
          <p:cNvPr id="265280" name="AutoShape 64"/>
          <p:cNvSpPr>
            <a:spLocks noChangeArrowheads="1"/>
          </p:cNvSpPr>
          <p:nvPr/>
        </p:nvSpPr>
        <p:spPr bwMode="auto">
          <a:xfrm rot="10800000" flipH="1">
            <a:off x="4933950" y="4171950"/>
            <a:ext cx="1066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57150">
            <a:solidFill>
              <a:srgbClr val="FF0000"/>
            </a:solidFill>
            <a:miter lim="800000"/>
            <a:headEnd/>
            <a:tailEnd/>
          </a:ln>
        </p:spPr>
        <p:txBody>
          <a:bodyPr wrap="none" anchor="ctr"/>
          <a:lstStyle/>
          <a:p>
            <a:endParaRPr lang="en-US"/>
          </a:p>
        </p:txBody>
      </p:sp>
      <p:sp>
        <p:nvSpPr>
          <p:cNvPr id="265281" name="AutoShape 65"/>
          <p:cNvSpPr>
            <a:spLocks noChangeArrowheads="1"/>
          </p:cNvSpPr>
          <p:nvPr/>
        </p:nvSpPr>
        <p:spPr bwMode="auto">
          <a:xfrm rot="10800000" flipH="1">
            <a:off x="6877050" y="5276850"/>
            <a:ext cx="1066800" cy="8382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57150">
            <a:solidFill>
              <a:srgbClr val="FF0000"/>
            </a:solidFill>
            <a:miter lim="800000"/>
            <a:headEnd/>
            <a:tailEnd/>
          </a:ln>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5250"/>
                                        </p:tgtEl>
                                        <p:attrNameLst>
                                          <p:attrName>style.visibility</p:attrName>
                                        </p:attrNameLst>
                                      </p:cBhvr>
                                      <p:to>
                                        <p:strVal val="visible"/>
                                      </p:to>
                                    </p:set>
                                    <p:animEffect transition="in" filter="wipe(up)">
                                      <p:cBhvr>
                                        <p:cTn id="7" dur="500"/>
                                        <p:tgtEl>
                                          <p:spTgt spid="265250"/>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265275"/>
                                        </p:tgtEl>
                                        <p:attrNameLst>
                                          <p:attrName>style.visibility</p:attrName>
                                        </p:attrNameLst>
                                      </p:cBhvr>
                                      <p:to>
                                        <p:strVal val="visible"/>
                                      </p:to>
                                    </p:set>
                                    <p:animEffect transition="in" filter="wipe(left)">
                                      <p:cBhvr>
                                        <p:cTn id="11" dur="500"/>
                                        <p:tgtEl>
                                          <p:spTgt spid="265275"/>
                                        </p:tgtEl>
                                      </p:cBhvr>
                                    </p:animEffect>
                                  </p:childTnLst>
                                </p:cTn>
                              </p:par>
                            </p:childTnLst>
                          </p:cTn>
                        </p:par>
                        <p:par>
                          <p:cTn id="12" fill="hold">
                            <p:stCondLst>
                              <p:cond delay="2000"/>
                            </p:stCondLst>
                            <p:childTnLst>
                              <p:par>
                                <p:cTn id="13" presetID="22" presetClass="entr" presetSubtype="8" fill="hold" grpId="0" nodeType="afterEffect">
                                  <p:stCondLst>
                                    <p:cond delay="1000"/>
                                  </p:stCondLst>
                                  <p:childTnLst>
                                    <p:set>
                                      <p:cBhvr>
                                        <p:cTn id="14" dur="1" fill="hold">
                                          <p:stCondLst>
                                            <p:cond delay="0"/>
                                          </p:stCondLst>
                                        </p:cTn>
                                        <p:tgtEl>
                                          <p:spTgt spid="265251"/>
                                        </p:tgtEl>
                                        <p:attrNameLst>
                                          <p:attrName>style.visibility</p:attrName>
                                        </p:attrNameLst>
                                      </p:cBhvr>
                                      <p:to>
                                        <p:strVal val="visible"/>
                                      </p:to>
                                    </p:set>
                                    <p:animEffect transition="in" filter="wipe(left)">
                                      <p:cBhvr>
                                        <p:cTn id="15" dur="500"/>
                                        <p:tgtEl>
                                          <p:spTgt spid="265251"/>
                                        </p:tgtEl>
                                      </p:cBhvr>
                                    </p:animEffect>
                                  </p:childTnLst>
                                </p:cTn>
                              </p:par>
                            </p:childTnLst>
                          </p:cTn>
                        </p:par>
                        <p:par>
                          <p:cTn id="16" fill="hold">
                            <p:stCondLst>
                              <p:cond delay="3500"/>
                            </p:stCondLst>
                            <p:childTnLst>
                              <p:par>
                                <p:cTn id="17" presetID="22" presetClass="entr" presetSubtype="8" fill="hold" grpId="0" nodeType="afterEffect">
                                  <p:stCondLst>
                                    <p:cond delay="1000"/>
                                  </p:stCondLst>
                                  <p:childTnLst>
                                    <p:set>
                                      <p:cBhvr>
                                        <p:cTn id="18" dur="1" fill="hold">
                                          <p:stCondLst>
                                            <p:cond delay="0"/>
                                          </p:stCondLst>
                                        </p:cTn>
                                        <p:tgtEl>
                                          <p:spTgt spid="265279"/>
                                        </p:tgtEl>
                                        <p:attrNameLst>
                                          <p:attrName>style.visibility</p:attrName>
                                        </p:attrNameLst>
                                      </p:cBhvr>
                                      <p:to>
                                        <p:strVal val="visible"/>
                                      </p:to>
                                    </p:set>
                                    <p:animEffect transition="in" filter="wipe(left)">
                                      <p:cBhvr>
                                        <p:cTn id="19" dur="500"/>
                                        <p:tgtEl>
                                          <p:spTgt spid="265279"/>
                                        </p:tgtEl>
                                      </p:cBhvr>
                                    </p:animEffect>
                                  </p:childTnLst>
                                </p:cTn>
                              </p:par>
                            </p:childTnLst>
                          </p:cTn>
                        </p:par>
                        <p:par>
                          <p:cTn id="20" fill="hold">
                            <p:stCondLst>
                              <p:cond delay="5000"/>
                            </p:stCondLst>
                            <p:childTnLst>
                              <p:par>
                                <p:cTn id="21" presetID="22" presetClass="entr" presetSubtype="8" fill="hold" grpId="0" nodeType="afterEffect">
                                  <p:stCondLst>
                                    <p:cond delay="1000"/>
                                  </p:stCondLst>
                                  <p:childTnLst>
                                    <p:set>
                                      <p:cBhvr>
                                        <p:cTn id="22" dur="1" fill="hold">
                                          <p:stCondLst>
                                            <p:cond delay="0"/>
                                          </p:stCondLst>
                                        </p:cTn>
                                        <p:tgtEl>
                                          <p:spTgt spid="265278"/>
                                        </p:tgtEl>
                                        <p:attrNameLst>
                                          <p:attrName>style.visibility</p:attrName>
                                        </p:attrNameLst>
                                      </p:cBhvr>
                                      <p:to>
                                        <p:strVal val="visible"/>
                                      </p:to>
                                    </p:set>
                                    <p:animEffect transition="in" filter="wipe(left)">
                                      <p:cBhvr>
                                        <p:cTn id="23" dur="500"/>
                                        <p:tgtEl>
                                          <p:spTgt spid="265278"/>
                                        </p:tgtEl>
                                      </p:cBhvr>
                                    </p:animEffect>
                                  </p:childTnLst>
                                </p:cTn>
                              </p:par>
                            </p:childTnLst>
                          </p:cTn>
                        </p:par>
                        <p:par>
                          <p:cTn id="24" fill="hold">
                            <p:stCondLst>
                              <p:cond delay="6500"/>
                            </p:stCondLst>
                            <p:childTnLst>
                              <p:par>
                                <p:cTn id="25" presetID="22" presetClass="entr" presetSubtype="8" fill="hold" grpId="0" nodeType="afterEffect">
                                  <p:stCondLst>
                                    <p:cond delay="1000"/>
                                  </p:stCondLst>
                                  <p:childTnLst>
                                    <p:set>
                                      <p:cBhvr>
                                        <p:cTn id="26" dur="1" fill="hold">
                                          <p:stCondLst>
                                            <p:cond delay="0"/>
                                          </p:stCondLst>
                                        </p:cTn>
                                        <p:tgtEl>
                                          <p:spTgt spid="265280"/>
                                        </p:tgtEl>
                                        <p:attrNameLst>
                                          <p:attrName>style.visibility</p:attrName>
                                        </p:attrNameLst>
                                      </p:cBhvr>
                                      <p:to>
                                        <p:strVal val="visible"/>
                                      </p:to>
                                    </p:set>
                                    <p:animEffect transition="in" filter="wipe(left)">
                                      <p:cBhvr>
                                        <p:cTn id="27" dur="500"/>
                                        <p:tgtEl>
                                          <p:spTgt spid="265280"/>
                                        </p:tgtEl>
                                      </p:cBhvr>
                                    </p:animEffect>
                                  </p:childTnLst>
                                </p:cTn>
                              </p:par>
                            </p:childTnLst>
                          </p:cTn>
                        </p:par>
                        <p:par>
                          <p:cTn id="28" fill="hold">
                            <p:stCondLst>
                              <p:cond delay="8000"/>
                            </p:stCondLst>
                            <p:childTnLst>
                              <p:par>
                                <p:cTn id="29" presetID="22" presetClass="entr" presetSubtype="8" fill="hold" grpId="0" nodeType="afterEffect">
                                  <p:stCondLst>
                                    <p:cond delay="1000"/>
                                  </p:stCondLst>
                                  <p:childTnLst>
                                    <p:set>
                                      <p:cBhvr>
                                        <p:cTn id="30" dur="1" fill="hold">
                                          <p:stCondLst>
                                            <p:cond delay="0"/>
                                          </p:stCondLst>
                                        </p:cTn>
                                        <p:tgtEl>
                                          <p:spTgt spid="265252"/>
                                        </p:tgtEl>
                                        <p:attrNameLst>
                                          <p:attrName>style.visibility</p:attrName>
                                        </p:attrNameLst>
                                      </p:cBhvr>
                                      <p:to>
                                        <p:strVal val="visible"/>
                                      </p:to>
                                    </p:set>
                                    <p:animEffect transition="in" filter="wipe(left)">
                                      <p:cBhvr>
                                        <p:cTn id="31" dur="500"/>
                                        <p:tgtEl>
                                          <p:spTgt spid="265252"/>
                                        </p:tgtEl>
                                      </p:cBhvr>
                                    </p:animEffect>
                                  </p:childTnLst>
                                </p:cTn>
                              </p:par>
                            </p:childTnLst>
                          </p:cTn>
                        </p:par>
                        <p:par>
                          <p:cTn id="32" fill="hold">
                            <p:stCondLst>
                              <p:cond delay="9500"/>
                            </p:stCondLst>
                            <p:childTnLst>
                              <p:par>
                                <p:cTn id="33" presetID="22" presetClass="entr" presetSubtype="8" fill="hold" grpId="0" nodeType="afterEffect">
                                  <p:stCondLst>
                                    <p:cond delay="1000"/>
                                  </p:stCondLst>
                                  <p:childTnLst>
                                    <p:set>
                                      <p:cBhvr>
                                        <p:cTn id="34" dur="1" fill="hold">
                                          <p:stCondLst>
                                            <p:cond delay="0"/>
                                          </p:stCondLst>
                                        </p:cTn>
                                        <p:tgtEl>
                                          <p:spTgt spid="265281"/>
                                        </p:tgtEl>
                                        <p:attrNameLst>
                                          <p:attrName>style.visibility</p:attrName>
                                        </p:attrNameLst>
                                      </p:cBhvr>
                                      <p:to>
                                        <p:strVal val="visible"/>
                                      </p:to>
                                    </p:set>
                                    <p:animEffect transition="in" filter="wipe(left)">
                                      <p:cBhvr>
                                        <p:cTn id="35" dur="500"/>
                                        <p:tgtEl>
                                          <p:spTgt spid="265281"/>
                                        </p:tgtEl>
                                      </p:cBhvr>
                                    </p:animEffect>
                                  </p:childTnLst>
                                </p:cTn>
                              </p:par>
                            </p:childTnLst>
                          </p:cTn>
                        </p:par>
                        <p:par>
                          <p:cTn id="36" fill="hold">
                            <p:stCondLst>
                              <p:cond delay="11000"/>
                            </p:stCondLst>
                            <p:childTnLst>
                              <p:par>
                                <p:cTn id="37" presetID="22" presetClass="entr" presetSubtype="8" fill="hold" grpId="0" nodeType="afterEffect">
                                  <p:stCondLst>
                                    <p:cond delay="1000"/>
                                  </p:stCondLst>
                                  <p:childTnLst>
                                    <p:set>
                                      <p:cBhvr>
                                        <p:cTn id="38" dur="1" fill="hold">
                                          <p:stCondLst>
                                            <p:cond delay="0"/>
                                          </p:stCondLst>
                                        </p:cTn>
                                        <p:tgtEl>
                                          <p:spTgt spid="265249"/>
                                        </p:tgtEl>
                                        <p:attrNameLst>
                                          <p:attrName>style.visibility</p:attrName>
                                        </p:attrNameLst>
                                      </p:cBhvr>
                                      <p:to>
                                        <p:strVal val="visible"/>
                                      </p:to>
                                    </p:set>
                                    <p:animEffect transition="in" filter="wipe(left)">
                                      <p:cBhvr>
                                        <p:cTn id="39" dur="500"/>
                                        <p:tgtEl>
                                          <p:spTgt spid="265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49" grpId="0" animBg="1" autoUpdateAnimBg="0"/>
      <p:bldP spid="265250" grpId="0" animBg="1" autoUpdateAnimBg="0"/>
      <p:bldP spid="265251" grpId="0" animBg="1" autoUpdateAnimBg="0"/>
      <p:bldP spid="265252" grpId="0" animBg="1" autoUpdateAnimBg="0"/>
      <p:bldP spid="265275" grpId="0" animBg="1"/>
      <p:bldP spid="265278" grpId="0" animBg="1" autoUpdateAnimBg="0"/>
      <p:bldP spid="265279" grpId="0" animBg="1"/>
      <p:bldP spid="265280" grpId="0" animBg="1"/>
      <p:bldP spid="2652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49" name="Picture 117" descr="C:\Users\RAVI\Desktop\TLD PHOTOS 04.04.18\Binder1_Page_02 cr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1524000"/>
            <a:ext cx="3157537"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548" name="Picture 116" descr="C:\Users\RAVI\Desktop\EVM M3 NEW PHOTOS\IMG_062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524000"/>
            <a:ext cx="2819400" cy="2432050"/>
          </a:xfrm>
          <a:prstGeom prst="rect">
            <a:avLst/>
          </a:prstGeom>
          <a:noFill/>
          <a:extLst>
            <a:ext uri="{909E8E84-426E-40DD-AFC4-6F175D3DCCD1}">
              <a14:hiddenFill xmlns:a14="http://schemas.microsoft.com/office/drawing/2010/main" xmlns="">
                <a:solidFill>
                  <a:srgbClr val="FFFFFF"/>
                </a:solidFill>
              </a14:hiddenFill>
            </a:ext>
          </a:extLst>
        </p:spPr>
      </p:pic>
      <p:pic>
        <p:nvPicPr>
          <p:cNvPr id="359428" name="Picture 4"/>
          <p:cNvPicPr>
            <a:picLocks noChangeAspect="1" noChangeArrowheads="1"/>
          </p:cNvPicPr>
          <p:nvPr/>
        </p:nvPicPr>
        <p:blipFill>
          <a:blip r:embed="rId4" cstate="print"/>
          <a:srcRect/>
          <a:stretch>
            <a:fillRect/>
          </a:stretch>
        </p:blipFill>
        <p:spPr bwMode="auto">
          <a:xfrm>
            <a:off x="7196137" y="1524000"/>
            <a:ext cx="3014663" cy="2432050"/>
          </a:xfrm>
          <a:prstGeom prst="rect">
            <a:avLst/>
          </a:prstGeom>
          <a:noFill/>
          <a:ln w="9525">
            <a:noFill/>
            <a:miter lim="800000"/>
            <a:headEnd/>
            <a:tailEnd/>
          </a:ln>
        </p:spPr>
      </p:pic>
      <p:sp>
        <p:nvSpPr>
          <p:cNvPr id="359429" name="Text Box 5"/>
          <p:cNvSpPr txBox="1">
            <a:spLocks noChangeArrowheads="1"/>
          </p:cNvSpPr>
          <p:nvPr/>
        </p:nvSpPr>
        <p:spPr bwMode="auto">
          <a:xfrm>
            <a:off x="1143000" y="838200"/>
            <a:ext cx="8677275" cy="519113"/>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spcBef>
                <a:spcPct val="50000"/>
              </a:spcBef>
              <a:defRPr/>
            </a:pPr>
            <a:r>
              <a:rPr lang="en-US" sz="2800">
                <a:solidFill>
                  <a:srgbClr val="FFFF99"/>
                </a:solidFill>
              </a:rPr>
              <a:t>Preparation to distribute to Polling Parties</a:t>
            </a:r>
          </a:p>
        </p:txBody>
      </p:sp>
      <p:sp>
        <p:nvSpPr>
          <p:cNvPr id="18438" name="Rectangle 6"/>
          <p:cNvSpPr>
            <a:spLocks noChangeArrowheads="1"/>
          </p:cNvSpPr>
          <p:nvPr/>
        </p:nvSpPr>
        <p:spPr bwMode="auto">
          <a:xfrm>
            <a:off x="771525" y="0"/>
            <a:ext cx="9505950" cy="676275"/>
          </a:xfrm>
          <a:prstGeom prst="rect">
            <a:avLst/>
          </a:prstGeom>
          <a:noFill/>
          <a:ln w="9525">
            <a:noFill/>
            <a:miter lim="800000"/>
            <a:headEnd/>
            <a:tailEnd/>
          </a:ln>
        </p:spPr>
        <p:txBody>
          <a:bodyPr/>
          <a:lstStyle/>
          <a:p>
            <a:pPr defTabSz="993775">
              <a:spcBef>
                <a:spcPct val="0"/>
              </a:spcBef>
            </a:pPr>
            <a:r>
              <a:rPr lang="en-US" sz="3200">
                <a:solidFill>
                  <a:srgbClr val="FFFF00"/>
                </a:solidFill>
              </a:rPr>
              <a:t>EVM – Control Unit</a:t>
            </a:r>
          </a:p>
        </p:txBody>
      </p:sp>
      <p:pic>
        <p:nvPicPr>
          <p:cNvPr id="359441" name="Picture 17"/>
          <p:cNvPicPr>
            <a:picLocks noChangeAspect="1" noChangeArrowheads="1"/>
          </p:cNvPicPr>
          <p:nvPr/>
        </p:nvPicPr>
        <p:blipFill>
          <a:blip r:embed="rId5" cstate="print"/>
          <a:srcRect/>
          <a:stretch>
            <a:fillRect/>
          </a:stretch>
        </p:blipFill>
        <p:spPr bwMode="auto">
          <a:xfrm>
            <a:off x="414337" y="3981450"/>
            <a:ext cx="1370013" cy="650875"/>
          </a:xfrm>
          <a:prstGeom prst="rect">
            <a:avLst/>
          </a:prstGeom>
          <a:solidFill>
            <a:srgbClr val="FFFF00"/>
          </a:solidFill>
          <a:ln w="12700" cap="sq">
            <a:noFill/>
            <a:miter lim="800000"/>
            <a:headEnd type="none" w="sm" len="sm"/>
            <a:tailEnd type="none" w="sm" len="sm"/>
          </a:ln>
        </p:spPr>
      </p:pic>
      <p:grpSp>
        <p:nvGrpSpPr>
          <p:cNvPr id="2" name="Group 30"/>
          <p:cNvGrpSpPr>
            <a:grpSpLocks/>
          </p:cNvGrpSpPr>
          <p:nvPr/>
        </p:nvGrpSpPr>
        <p:grpSpPr bwMode="auto">
          <a:xfrm>
            <a:off x="76200" y="2565400"/>
            <a:ext cx="2819400" cy="3759200"/>
            <a:chOff x="48" y="1616"/>
            <a:chExt cx="1776" cy="2368"/>
          </a:xfrm>
        </p:grpSpPr>
        <p:sp>
          <p:nvSpPr>
            <p:cNvPr id="18452" name="AutoShape 20"/>
            <p:cNvSpPr>
              <a:spLocks noChangeArrowheads="1"/>
            </p:cNvSpPr>
            <p:nvPr/>
          </p:nvSpPr>
          <p:spPr bwMode="auto">
            <a:xfrm>
              <a:off x="48" y="2912"/>
              <a:ext cx="1776" cy="1072"/>
            </a:xfrm>
            <a:prstGeom prst="roundRect">
              <a:avLst>
                <a:gd name="adj" fmla="val 16667"/>
              </a:avLst>
            </a:prstGeom>
            <a:solidFill>
              <a:schemeClr val="accent1"/>
            </a:solidFill>
            <a:ln w="9525">
              <a:solidFill>
                <a:schemeClr val="tx1"/>
              </a:solidFill>
              <a:round/>
              <a:headEnd/>
              <a:tailEnd/>
            </a:ln>
          </p:spPr>
          <p:txBody>
            <a:bodyPr anchor="ctr"/>
            <a:lstStyle/>
            <a:p>
              <a:pPr>
                <a:spcBef>
                  <a:spcPct val="0"/>
                </a:spcBef>
              </a:pPr>
              <a:r>
                <a:rPr lang="en-US" dirty="0">
                  <a:solidFill>
                    <a:srgbClr val="FFFF00"/>
                  </a:solidFill>
                </a:rPr>
                <a:t>Switch OFF the Power and disconnect the Interconnecting Cable</a:t>
              </a:r>
            </a:p>
          </p:txBody>
        </p:sp>
        <p:sp>
          <p:nvSpPr>
            <p:cNvPr id="18453" name="Line 22"/>
            <p:cNvSpPr>
              <a:spLocks noChangeShapeType="1"/>
            </p:cNvSpPr>
            <p:nvPr/>
          </p:nvSpPr>
          <p:spPr bwMode="auto">
            <a:xfrm flipV="1">
              <a:off x="1221" y="1616"/>
              <a:ext cx="0" cy="1296"/>
            </a:xfrm>
            <a:prstGeom prst="line">
              <a:avLst/>
            </a:prstGeom>
            <a:noFill/>
            <a:ln w="57150">
              <a:solidFill>
                <a:srgbClr val="FF0000"/>
              </a:solidFill>
              <a:round/>
              <a:headEnd/>
              <a:tailEnd type="triangle" w="med" len="med"/>
            </a:ln>
          </p:spPr>
          <p:txBody>
            <a:bodyPr/>
            <a:lstStyle/>
            <a:p>
              <a:endParaRPr lang="en-US"/>
            </a:p>
          </p:txBody>
        </p:sp>
      </p:grpSp>
      <p:grpSp>
        <p:nvGrpSpPr>
          <p:cNvPr id="3" name="Group 31"/>
          <p:cNvGrpSpPr>
            <a:grpSpLocks/>
          </p:cNvGrpSpPr>
          <p:nvPr/>
        </p:nvGrpSpPr>
        <p:grpSpPr bwMode="auto">
          <a:xfrm>
            <a:off x="3428999" y="2857500"/>
            <a:ext cx="3309938" cy="3467100"/>
            <a:chOff x="1968" y="1800"/>
            <a:chExt cx="2085" cy="2184"/>
          </a:xfrm>
        </p:grpSpPr>
        <p:sp>
          <p:nvSpPr>
            <p:cNvPr id="18449" name="Oval 24"/>
            <p:cNvSpPr>
              <a:spLocks noChangeArrowheads="1"/>
            </p:cNvSpPr>
            <p:nvPr/>
          </p:nvSpPr>
          <p:spPr bwMode="auto">
            <a:xfrm>
              <a:off x="3675" y="1800"/>
              <a:ext cx="378" cy="299"/>
            </a:xfrm>
            <a:prstGeom prst="ellipse">
              <a:avLst/>
            </a:prstGeom>
            <a:noFill/>
            <a:ln w="38100">
              <a:solidFill>
                <a:srgbClr val="FF0000"/>
              </a:solidFill>
              <a:round/>
              <a:headEnd/>
              <a:tailEnd/>
            </a:ln>
          </p:spPr>
          <p:txBody>
            <a:bodyPr wrap="none" anchor="ctr"/>
            <a:lstStyle/>
            <a:p>
              <a:endParaRPr lang="en-GB"/>
            </a:p>
          </p:txBody>
        </p:sp>
        <p:sp>
          <p:nvSpPr>
            <p:cNvPr id="18450" name="AutoShape 25"/>
            <p:cNvSpPr>
              <a:spLocks noChangeArrowheads="1"/>
            </p:cNvSpPr>
            <p:nvPr/>
          </p:nvSpPr>
          <p:spPr bwMode="auto">
            <a:xfrm>
              <a:off x="1968" y="2928"/>
              <a:ext cx="2037" cy="1056"/>
            </a:xfrm>
            <a:prstGeom prst="roundRect">
              <a:avLst>
                <a:gd name="adj" fmla="val 16667"/>
              </a:avLst>
            </a:prstGeom>
            <a:solidFill>
              <a:schemeClr val="accent1"/>
            </a:solidFill>
            <a:ln w="9525">
              <a:solidFill>
                <a:schemeClr val="tx1"/>
              </a:solidFill>
              <a:round/>
              <a:headEnd/>
              <a:tailEnd/>
            </a:ln>
          </p:spPr>
          <p:txBody>
            <a:bodyPr anchor="ctr"/>
            <a:lstStyle/>
            <a:p>
              <a:pPr>
                <a:spcBef>
                  <a:spcPct val="0"/>
                </a:spcBef>
              </a:pPr>
              <a:r>
                <a:rPr lang="en-US" dirty="0" smtClean="0">
                  <a:solidFill>
                    <a:srgbClr val="FFFF00"/>
                  </a:solidFill>
                </a:rPr>
                <a:t>Close &amp; Seal </a:t>
              </a:r>
              <a:r>
                <a:rPr lang="en-US" dirty="0">
                  <a:solidFill>
                    <a:srgbClr val="FFFF00"/>
                  </a:solidFill>
                </a:rPr>
                <a:t>the </a:t>
              </a:r>
              <a:r>
                <a:rPr lang="en-US" dirty="0" smtClean="0">
                  <a:solidFill>
                    <a:srgbClr val="FFFF00"/>
                  </a:solidFill>
                </a:rPr>
                <a:t>door </a:t>
              </a:r>
              <a:r>
                <a:rPr lang="en-US" dirty="0">
                  <a:solidFill>
                    <a:srgbClr val="FFFF00"/>
                  </a:solidFill>
                </a:rPr>
                <a:t>of the </a:t>
              </a:r>
              <a:r>
                <a:rPr lang="en-US" dirty="0" smtClean="0">
                  <a:solidFill>
                    <a:srgbClr val="FFFF00"/>
                  </a:solidFill>
                </a:rPr>
                <a:t>Battery &amp; Candidate </a:t>
              </a:r>
              <a:r>
                <a:rPr lang="en-US" dirty="0">
                  <a:solidFill>
                    <a:srgbClr val="FFFF00"/>
                  </a:solidFill>
                </a:rPr>
                <a:t>Set Section</a:t>
              </a:r>
            </a:p>
          </p:txBody>
        </p:sp>
        <p:sp>
          <p:nvSpPr>
            <p:cNvPr id="18451" name="Line 28"/>
            <p:cNvSpPr>
              <a:spLocks noChangeShapeType="1"/>
            </p:cNvSpPr>
            <p:nvPr/>
          </p:nvSpPr>
          <p:spPr bwMode="auto">
            <a:xfrm flipV="1">
              <a:off x="3861" y="2099"/>
              <a:ext cx="3" cy="846"/>
            </a:xfrm>
            <a:prstGeom prst="line">
              <a:avLst/>
            </a:prstGeom>
            <a:noFill/>
            <a:ln w="57150">
              <a:solidFill>
                <a:srgbClr val="FF0000"/>
              </a:solidFill>
              <a:round/>
              <a:headEnd/>
              <a:tailEnd type="triangle" w="med" len="med"/>
            </a:ln>
          </p:spPr>
          <p:txBody>
            <a:bodyPr/>
            <a:lstStyle/>
            <a:p>
              <a:endParaRPr lang="en-US"/>
            </a:p>
          </p:txBody>
        </p:sp>
      </p:grpSp>
      <p:grpSp>
        <p:nvGrpSpPr>
          <p:cNvPr id="4" name="Group 32"/>
          <p:cNvGrpSpPr>
            <a:grpSpLocks/>
          </p:cNvGrpSpPr>
          <p:nvPr/>
        </p:nvGrpSpPr>
        <p:grpSpPr bwMode="auto">
          <a:xfrm>
            <a:off x="7620000" y="2209800"/>
            <a:ext cx="2438400" cy="4114800"/>
            <a:chOff x="4800" y="1392"/>
            <a:chExt cx="1536" cy="2592"/>
          </a:xfrm>
        </p:grpSpPr>
        <p:sp>
          <p:nvSpPr>
            <p:cNvPr id="18447" name="AutoShape 27"/>
            <p:cNvSpPr>
              <a:spLocks noChangeArrowheads="1"/>
            </p:cNvSpPr>
            <p:nvPr/>
          </p:nvSpPr>
          <p:spPr bwMode="auto">
            <a:xfrm>
              <a:off x="4800" y="2927"/>
              <a:ext cx="1536" cy="1057"/>
            </a:xfrm>
            <a:prstGeom prst="roundRect">
              <a:avLst>
                <a:gd name="adj" fmla="val 16667"/>
              </a:avLst>
            </a:prstGeom>
            <a:solidFill>
              <a:schemeClr val="accent1"/>
            </a:solidFill>
            <a:ln w="9525">
              <a:solidFill>
                <a:schemeClr val="tx1"/>
              </a:solidFill>
              <a:round/>
              <a:headEnd/>
              <a:tailEnd/>
            </a:ln>
          </p:spPr>
          <p:txBody>
            <a:bodyPr anchor="ctr"/>
            <a:lstStyle/>
            <a:p>
              <a:pPr>
                <a:spcBef>
                  <a:spcPct val="0"/>
                </a:spcBef>
              </a:pPr>
              <a:r>
                <a:rPr lang="en-US" dirty="0">
                  <a:solidFill>
                    <a:srgbClr val="FFFF00"/>
                  </a:solidFill>
                </a:rPr>
                <a:t>Seal the Outer door of the Candidate Set Section with an Address Tag</a:t>
              </a:r>
            </a:p>
          </p:txBody>
        </p:sp>
        <p:sp>
          <p:nvSpPr>
            <p:cNvPr id="18448" name="Line 29"/>
            <p:cNvSpPr>
              <a:spLocks noChangeShapeType="1"/>
            </p:cNvSpPr>
            <p:nvPr/>
          </p:nvSpPr>
          <p:spPr bwMode="auto">
            <a:xfrm flipV="1">
              <a:off x="5424" y="1392"/>
              <a:ext cx="0" cy="1536"/>
            </a:xfrm>
            <a:prstGeom prst="line">
              <a:avLst/>
            </a:prstGeom>
            <a:noFill/>
            <a:ln w="57150">
              <a:solidFill>
                <a:srgbClr val="FF0000"/>
              </a:solidFill>
              <a:round/>
              <a:headEnd/>
              <a:tailEnd type="triangle" w="med" len="med"/>
            </a:ln>
          </p:spPr>
          <p:txBody>
            <a:bodyPr/>
            <a:lstStyle/>
            <a:p>
              <a:endParaRPr lang="en-US"/>
            </a:p>
          </p:txBody>
        </p:sp>
      </p:grpSp>
      <p:sp>
        <p:nvSpPr>
          <p:cNvPr id="359457" name="AutoShape 33"/>
          <p:cNvSpPr>
            <a:spLocks noChangeArrowheads="1"/>
          </p:cNvSpPr>
          <p:nvPr/>
        </p:nvSpPr>
        <p:spPr bwMode="auto">
          <a:xfrm>
            <a:off x="2895600" y="5334000"/>
            <a:ext cx="490537" cy="381000"/>
          </a:xfrm>
          <a:prstGeom prst="rightArrow">
            <a:avLst>
              <a:gd name="adj1" fmla="val 50000"/>
              <a:gd name="adj2" fmla="val 40000"/>
            </a:avLst>
          </a:prstGeom>
          <a:solidFill>
            <a:schemeClr val="accent2"/>
          </a:solidFill>
          <a:ln w="57150">
            <a:solidFill>
              <a:srgbClr val="FF0000"/>
            </a:solidFill>
            <a:miter lim="800000"/>
            <a:headEnd/>
            <a:tailEnd/>
          </a:ln>
        </p:spPr>
        <p:txBody>
          <a:bodyPr wrap="none" anchor="ctr"/>
          <a:lstStyle/>
          <a:p>
            <a:endParaRPr lang="en-GB"/>
          </a:p>
        </p:txBody>
      </p:sp>
      <p:sp>
        <p:nvSpPr>
          <p:cNvPr id="359458" name="AutoShape 34"/>
          <p:cNvSpPr>
            <a:spLocks noChangeArrowheads="1"/>
          </p:cNvSpPr>
          <p:nvPr/>
        </p:nvSpPr>
        <p:spPr bwMode="auto">
          <a:xfrm>
            <a:off x="6696074" y="5334000"/>
            <a:ext cx="957263" cy="381000"/>
          </a:xfrm>
          <a:prstGeom prst="rightArrow">
            <a:avLst>
              <a:gd name="adj1" fmla="val 50000"/>
              <a:gd name="adj2" fmla="val 95000"/>
            </a:avLst>
          </a:prstGeom>
          <a:solidFill>
            <a:schemeClr val="accent2"/>
          </a:solidFill>
          <a:ln w="57150">
            <a:solidFill>
              <a:srgbClr val="FF0000"/>
            </a:solidFill>
            <a:miter lim="800000"/>
            <a:headEnd/>
            <a:tailEnd/>
          </a:ln>
        </p:spPr>
        <p:txBody>
          <a:bodyPr wrap="none" anchor="ctr"/>
          <a:lstStyle/>
          <a:p>
            <a:endParaRPr lang="en-GB"/>
          </a:p>
        </p:txBody>
      </p:sp>
      <p:sp>
        <p:nvSpPr>
          <p:cNvPr id="24" name="Line 28"/>
          <p:cNvSpPr>
            <a:spLocks noChangeShapeType="1"/>
          </p:cNvSpPr>
          <p:nvPr/>
        </p:nvSpPr>
        <p:spPr bwMode="auto">
          <a:xfrm flipV="1">
            <a:off x="3609974" y="3214686"/>
            <a:ext cx="4763" cy="1460501"/>
          </a:xfrm>
          <a:prstGeom prst="line">
            <a:avLst/>
          </a:prstGeom>
          <a:noFill/>
          <a:ln w="57150">
            <a:solidFill>
              <a:srgbClr val="FF0000"/>
            </a:solidFill>
            <a:round/>
            <a:headEnd/>
            <a:tailEnd type="triangle" w="med" len="med"/>
          </a:ln>
        </p:spPr>
        <p:txBody>
          <a:bodyPr/>
          <a:lstStyle/>
          <a:p>
            <a:endParaRPr lang="en-US"/>
          </a:p>
        </p:txBody>
      </p:sp>
      <p:sp>
        <p:nvSpPr>
          <p:cNvPr id="25" name="Oval 24"/>
          <p:cNvSpPr>
            <a:spLocks noChangeArrowheads="1"/>
          </p:cNvSpPr>
          <p:nvPr/>
        </p:nvSpPr>
        <p:spPr bwMode="auto">
          <a:xfrm>
            <a:off x="3243262" y="2772568"/>
            <a:ext cx="600075" cy="474663"/>
          </a:xfrm>
          <a:prstGeom prst="ellipse">
            <a:avLst/>
          </a:prstGeom>
          <a:noFill/>
          <a:ln w="38100">
            <a:solidFill>
              <a:srgbClr val="FF0000"/>
            </a:solidFill>
            <a:round/>
            <a:headEnd/>
            <a:tailEnd/>
          </a:ln>
        </p:spPr>
        <p:txBody>
          <a:bodyPr wrap="none" anchor="ctr"/>
          <a:lstStyle/>
          <a:p>
            <a:endParaRPr lang="en-GB"/>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1500"/>
                            </p:stCondLst>
                            <p:childTnLst>
                              <p:par>
                                <p:cTn id="9" presetID="19" presetClass="entr" presetSubtype="10" fill="hold" nodeType="afterEffect">
                                  <p:stCondLst>
                                    <p:cond delay="0"/>
                                  </p:stCondLst>
                                  <p:childTnLst>
                                    <p:set>
                                      <p:cBhvr>
                                        <p:cTn id="10" dur="1" fill="hold">
                                          <p:stCondLst>
                                            <p:cond delay="0"/>
                                          </p:stCondLst>
                                        </p:cTn>
                                        <p:tgtEl>
                                          <p:spTgt spid="359441"/>
                                        </p:tgtEl>
                                        <p:attrNameLst>
                                          <p:attrName>style.visibility</p:attrName>
                                        </p:attrNameLst>
                                      </p:cBhvr>
                                      <p:to>
                                        <p:strVal val="visible"/>
                                      </p:to>
                                    </p:set>
                                    <p:anim calcmode="lin" valueType="num">
                                      <p:cBhvr>
                                        <p:cTn id="11" dur="5000" fill="hold"/>
                                        <p:tgtEl>
                                          <p:spTgt spid="359441"/>
                                        </p:tgtEl>
                                        <p:attrNameLst>
                                          <p:attrName>ppt_w</p:attrName>
                                        </p:attrNameLst>
                                      </p:cBhvr>
                                      <p:tavLst>
                                        <p:tav tm="0" fmla="#ppt_w*sin(2.5*pi*$)">
                                          <p:val>
                                            <p:fltVal val="0"/>
                                          </p:val>
                                        </p:tav>
                                        <p:tav tm="100000">
                                          <p:val>
                                            <p:fltVal val="1"/>
                                          </p:val>
                                        </p:tav>
                                      </p:tavLst>
                                    </p:anim>
                                    <p:anim calcmode="lin" valueType="num">
                                      <p:cBhvr>
                                        <p:cTn id="12" dur="5000" fill="hold"/>
                                        <p:tgtEl>
                                          <p:spTgt spid="359441"/>
                                        </p:tgtEl>
                                        <p:attrNameLst>
                                          <p:attrName>ppt_h</p:attrName>
                                        </p:attrNameLst>
                                      </p:cBhvr>
                                      <p:tavLst>
                                        <p:tav tm="0">
                                          <p:val>
                                            <p:strVal val="#ppt_h"/>
                                          </p:val>
                                        </p:tav>
                                        <p:tav tm="100000">
                                          <p:val>
                                            <p:strVal val="#ppt_h"/>
                                          </p:val>
                                        </p:tav>
                                      </p:tavLst>
                                    </p:anim>
                                  </p:childTnLst>
                                </p:cTn>
                              </p:par>
                            </p:childTnLst>
                          </p:cTn>
                        </p:par>
                        <p:par>
                          <p:cTn id="13" fill="hold">
                            <p:stCondLst>
                              <p:cond delay="6500"/>
                            </p:stCondLst>
                            <p:childTnLst>
                              <p:par>
                                <p:cTn id="14" presetID="2" presetClass="entr" presetSubtype="8" fill="hold" grpId="0" nodeType="afterEffect">
                                  <p:stCondLst>
                                    <p:cond delay="1000"/>
                                  </p:stCondLst>
                                  <p:childTnLst>
                                    <p:set>
                                      <p:cBhvr>
                                        <p:cTn id="15" dur="1" fill="hold">
                                          <p:stCondLst>
                                            <p:cond delay="0"/>
                                          </p:stCondLst>
                                        </p:cTn>
                                        <p:tgtEl>
                                          <p:spTgt spid="359457"/>
                                        </p:tgtEl>
                                        <p:attrNameLst>
                                          <p:attrName>style.visibility</p:attrName>
                                        </p:attrNameLst>
                                      </p:cBhvr>
                                      <p:to>
                                        <p:strVal val="visible"/>
                                      </p:to>
                                    </p:set>
                                    <p:anim calcmode="lin" valueType="num">
                                      <p:cBhvr additive="base">
                                        <p:cTn id="16" dur="500" fill="hold"/>
                                        <p:tgtEl>
                                          <p:spTgt spid="359457"/>
                                        </p:tgtEl>
                                        <p:attrNameLst>
                                          <p:attrName>ppt_x</p:attrName>
                                        </p:attrNameLst>
                                      </p:cBhvr>
                                      <p:tavLst>
                                        <p:tav tm="0">
                                          <p:val>
                                            <p:strVal val="0-#ppt_w/2"/>
                                          </p:val>
                                        </p:tav>
                                        <p:tav tm="100000">
                                          <p:val>
                                            <p:strVal val="#ppt_x"/>
                                          </p:val>
                                        </p:tav>
                                      </p:tavLst>
                                    </p:anim>
                                    <p:anim calcmode="lin" valueType="num">
                                      <p:cBhvr additive="base">
                                        <p:cTn id="17" dur="500" fill="hold"/>
                                        <p:tgtEl>
                                          <p:spTgt spid="359457"/>
                                        </p:tgtEl>
                                        <p:attrNameLst>
                                          <p:attrName>ppt_y</p:attrName>
                                        </p:attrNameLst>
                                      </p:cBhvr>
                                      <p:tavLst>
                                        <p:tav tm="0">
                                          <p:val>
                                            <p:strVal val="#ppt_y"/>
                                          </p:val>
                                        </p:tav>
                                        <p:tav tm="100000">
                                          <p:val>
                                            <p:strVal val="#ppt_y"/>
                                          </p:val>
                                        </p:tav>
                                      </p:tavLst>
                                    </p:anim>
                                  </p:childTnLst>
                                </p:cTn>
                              </p:par>
                            </p:childTnLst>
                          </p:cTn>
                        </p:par>
                        <p:par>
                          <p:cTn id="18" fill="hold">
                            <p:stCondLst>
                              <p:cond delay="8000"/>
                            </p:stCondLst>
                            <p:childTnLst>
                              <p:par>
                                <p:cTn id="19" presetID="22" presetClass="entr" presetSubtype="4" fill="hold" nodeType="afterEffect">
                                  <p:stCondLst>
                                    <p:cond delay="100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9500"/>
                            </p:stCondLst>
                            <p:childTnLst>
                              <p:par>
                                <p:cTn id="23" presetID="22" presetClass="entr" presetSubtype="1" fill="hold" grpId="0" nodeType="afterEffect" nodePh="1">
                                  <p:stCondLst>
                                    <p:cond delay="1000"/>
                                  </p:stCondLst>
                                  <p:endCondLst>
                                    <p:cond evt="begin" delay="0">
                                      <p:tn val="23"/>
                                    </p:cond>
                                  </p:endCondLst>
                                  <p:childTnLst>
                                    <p:set>
                                      <p:cBhvr>
                                        <p:cTn id="24" dur="1" fill="hold">
                                          <p:stCondLst>
                                            <p:cond delay="0"/>
                                          </p:stCondLst>
                                        </p:cTn>
                                        <p:tgtEl>
                                          <p:spTgt spid="359428"/>
                                        </p:tgtEl>
                                        <p:attrNameLst>
                                          <p:attrName>style.visibility</p:attrName>
                                        </p:attrNameLst>
                                      </p:cBhvr>
                                      <p:to>
                                        <p:strVal val="visible"/>
                                      </p:to>
                                    </p:set>
                                    <p:animEffect transition="in" filter="wipe(up)">
                                      <p:cBhvr>
                                        <p:cTn id="25" dur="500"/>
                                        <p:tgtEl>
                                          <p:spTgt spid="359428"/>
                                        </p:tgtEl>
                                      </p:cBhvr>
                                    </p:animEffect>
                                  </p:childTnLst>
                                </p:cTn>
                              </p:par>
                            </p:childTnLst>
                          </p:cTn>
                        </p:par>
                        <p:par>
                          <p:cTn id="26" fill="hold">
                            <p:stCondLst>
                              <p:cond delay="11000"/>
                            </p:stCondLst>
                            <p:childTnLst>
                              <p:par>
                                <p:cTn id="27" presetID="22" presetClass="entr" presetSubtype="8" fill="hold" grpId="0" nodeType="afterEffect">
                                  <p:stCondLst>
                                    <p:cond delay="1000"/>
                                  </p:stCondLst>
                                  <p:childTnLst>
                                    <p:set>
                                      <p:cBhvr>
                                        <p:cTn id="28" dur="1" fill="hold">
                                          <p:stCondLst>
                                            <p:cond delay="0"/>
                                          </p:stCondLst>
                                        </p:cTn>
                                        <p:tgtEl>
                                          <p:spTgt spid="359458"/>
                                        </p:tgtEl>
                                        <p:attrNameLst>
                                          <p:attrName>style.visibility</p:attrName>
                                        </p:attrNameLst>
                                      </p:cBhvr>
                                      <p:to>
                                        <p:strVal val="visible"/>
                                      </p:to>
                                    </p:set>
                                    <p:animEffect transition="in" filter="wipe(left)">
                                      <p:cBhvr>
                                        <p:cTn id="29" dur="500"/>
                                        <p:tgtEl>
                                          <p:spTgt spid="359458"/>
                                        </p:tgtEl>
                                      </p:cBhvr>
                                    </p:animEffect>
                                  </p:childTnLst>
                                </p:cTn>
                              </p:par>
                            </p:childTnLst>
                          </p:cTn>
                        </p:par>
                        <p:par>
                          <p:cTn id="30" fill="hold">
                            <p:stCondLst>
                              <p:cond delay="12500"/>
                            </p:stCondLst>
                            <p:childTnLst>
                              <p:par>
                                <p:cTn id="31" presetID="22" presetClass="entr" presetSubtype="4" fill="hold" nodeType="afterEffect">
                                  <p:stCondLst>
                                    <p:cond delay="100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utoUpdateAnimBg="0"/>
      <p:bldP spid="359457" grpId="0" animBg="1"/>
      <p:bldP spid="35945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17" descr="P74"/>
          <p:cNvPicPr>
            <a:picLocks noGrp="1" noChangeAspect="1" noChangeArrowheads="1"/>
          </p:cNvPicPr>
          <p:nvPr>
            <p:ph type="clipArt" sz="half" idx="2"/>
          </p:nvPr>
        </p:nvPicPr>
        <p:blipFill>
          <a:blip r:embed="rId2" cstate="print"/>
          <a:srcRect/>
          <a:stretch>
            <a:fillRect/>
          </a:stretch>
        </p:blipFill>
        <p:spPr bwMode="auto">
          <a:xfrm>
            <a:off x="5224463" y="2611438"/>
            <a:ext cx="4281487" cy="2376487"/>
          </a:xfrm>
          <a:noFill/>
          <a:ln>
            <a:miter lim="800000"/>
            <a:headEnd/>
            <a:tailEnd/>
          </a:ln>
        </p:spPr>
      </p:pic>
      <p:sp>
        <p:nvSpPr>
          <p:cNvPr id="52227" name="Rectangle 20"/>
          <p:cNvSpPr>
            <a:spLocks noChangeArrowheads="1"/>
          </p:cNvSpPr>
          <p:nvPr/>
        </p:nvSpPr>
        <p:spPr bwMode="auto">
          <a:xfrm>
            <a:off x="771525" y="0"/>
            <a:ext cx="9505950" cy="676275"/>
          </a:xfrm>
          <a:prstGeom prst="rect">
            <a:avLst/>
          </a:prstGeom>
          <a:noFill/>
          <a:ln w="9525">
            <a:noFill/>
            <a:miter lim="800000"/>
            <a:headEnd/>
            <a:tailEnd/>
          </a:ln>
        </p:spPr>
        <p:txBody>
          <a:bodyPr/>
          <a:lstStyle/>
          <a:p>
            <a:pPr defTabSz="993775">
              <a:spcBef>
                <a:spcPct val="0"/>
              </a:spcBef>
            </a:pPr>
            <a:r>
              <a:rPr lang="en-US" sz="3200">
                <a:solidFill>
                  <a:srgbClr val="FFFF00"/>
                </a:solidFill>
              </a:rPr>
              <a:t>EVM – Control/Balloting Unit </a:t>
            </a:r>
          </a:p>
        </p:txBody>
      </p:sp>
      <p:sp>
        <p:nvSpPr>
          <p:cNvPr id="88085" name="Text Box 21"/>
          <p:cNvSpPr txBox="1">
            <a:spLocks noChangeArrowheads="1"/>
          </p:cNvSpPr>
          <p:nvPr/>
        </p:nvSpPr>
        <p:spPr bwMode="auto">
          <a:xfrm>
            <a:off x="1143000" y="838200"/>
            <a:ext cx="8677275" cy="519113"/>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spcBef>
                <a:spcPct val="50000"/>
              </a:spcBef>
              <a:defRPr/>
            </a:pPr>
            <a:r>
              <a:rPr lang="en-US" sz="2800">
                <a:solidFill>
                  <a:srgbClr val="FFFF99"/>
                </a:solidFill>
              </a:rPr>
              <a:t>Packing after preparation</a:t>
            </a:r>
          </a:p>
        </p:txBody>
      </p:sp>
      <p:sp>
        <p:nvSpPr>
          <p:cNvPr id="88086" name="AutoShape 22"/>
          <p:cNvSpPr>
            <a:spLocks noChangeArrowheads="1"/>
          </p:cNvSpPr>
          <p:nvPr/>
        </p:nvSpPr>
        <p:spPr bwMode="auto">
          <a:xfrm>
            <a:off x="533400" y="1852652"/>
            <a:ext cx="3994150" cy="1736646"/>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sz="2400" dirty="0">
                <a:solidFill>
                  <a:srgbClr val="FFFF00"/>
                </a:solidFill>
              </a:rPr>
              <a:t>Pack the prepared Control and the </a:t>
            </a:r>
            <a:r>
              <a:rPr lang="en-US" sz="2400" dirty="0" smtClean="0">
                <a:solidFill>
                  <a:srgbClr val="FFFF00"/>
                </a:solidFill>
              </a:rPr>
              <a:t>Ballot </a:t>
            </a:r>
            <a:r>
              <a:rPr lang="en-US" sz="2400" dirty="0">
                <a:solidFill>
                  <a:srgbClr val="FFFF00"/>
                </a:solidFill>
              </a:rPr>
              <a:t>Unit in their Carrying cases</a:t>
            </a:r>
          </a:p>
        </p:txBody>
      </p:sp>
      <p:sp>
        <p:nvSpPr>
          <p:cNvPr id="88087" name="AutoShape 23"/>
          <p:cNvSpPr>
            <a:spLocks noChangeArrowheads="1"/>
          </p:cNvSpPr>
          <p:nvPr/>
        </p:nvSpPr>
        <p:spPr bwMode="auto">
          <a:xfrm>
            <a:off x="533400" y="4321175"/>
            <a:ext cx="4038600" cy="1317625"/>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sz="2400" dirty="0">
                <a:solidFill>
                  <a:srgbClr val="FFFF00"/>
                </a:solidFill>
              </a:rPr>
              <a:t>Tie the address tags on the carrying cases with threads</a:t>
            </a:r>
          </a:p>
        </p:txBody>
      </p:sp>
      <p:sp>
        <p:nvSpPr>
          <p:cNvPr id="88089" name="AutoShape 25"/>
          <p:cNvSpPr>
            <a:spLocks noChangeArrowheads="1"/>
          </p:cNvSpPr>
          <p:nvPr/>
        </p:nvSpPr>
        <p:spPr bwMode="auto">
          <a:xfrm>
            <a:off x="2286000" y="3657600"/>
            <a:ext cx="457200" cy="609600"/>
          </a:xfrm>
          <a:prstGeom prst="down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GB"/>
          </a:p>
        </p:txBody>
      </p:sp>
      <p:sp>
        <p:nvSpPr>
          <p:cNvPr id="8" name="Rounded Rectangle 7"/>
          <p:cNvSpPr/>
          <p:nvPr/>
        </p:nvSpPr>
        <p:spPr bwMode="auto">
          <a:xfrm>
            <a:off x="7196137" y="5695156"/>
            <a:ext cx="2667000" cy="685800"/>
          </a:xfrm>
          <a:prstGeom prst="roundRect">
            <a:avLst/>
          </a:prstGeom>
          <a:gradFill rotWithShape="0">
            <a:gsLst>
              <a:gs pos="0">
                <a:schemeClr val="accent1"/>
              </a:gs>
              <a:gs pos="100000">
                <a:schemeClr val="accent1">
                  <a:gamma/>
                  <a:shade val="46275"/>
                  <a:invGamma/>
                </a:schemeClr>
              </a:gs>
            </a:gsLst>
            <a:lin ang="5400000" scaled="1"/>
          </a:grad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IN" sz="2000" b="1" i="0" u="none" strike="noStrike" cap="none" normalizeH="0" baseline="0" dirty="0" smtClean="0">
                <a:ln>
                  <a:noFill/>
                </a:ln>
                <a:solidFill>
                  <a:schemeClr val="bg1"/>
                </a:solidFill>
                <a:effectLst/>
                <a:latin typeface="Arial" charset="0"/>
              </a:rPr>
              <a:t>Thank You</a:t>
            </a:r>
            <a:endParaRPr kumimoji="0" lang="en-US" sz="2000" b="1" i="0" u="none" strike="noStrike" cap="none" normalizeH="0" baseline="0" dirty="0" smtClean="0">
              <a:ln>
                <a:noFill/>
              </a:ln>
              <a:solidFill>
                <a:schemeClr val="bg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8086"/>
                                        </p:tgtEl>
                                        <p:attrNameLst>
                                          <p:attrName>style.visibility</p:attrName>
                                        </p:attrNameLst>
                                      </p:cBhvr>
                                      <p:to>
                                        <p:strVal val="visible"/>
                                      </p:to>
                                    </p:set>
                                    <p:animEffect transition="in" filter="wipe(up)">
                                      <p:cBhvr>
                                        <p:cTn id="7" dur="500"/>
                                        <p:tgtEl>
                                          <p:spTgt spid="88086"/>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88089"/>
                                        </p:tgtEl>
                                        <p:attrNameLst>
                                          <p:attrName>style.visibility</p:attrName>
                                        </p:attrNameLst>
                                      </p:cBhvr>
                                      <p:to>
                                        <p:strVal val="visible"/>
                                      </p:to>
                                    </p:set>
                                    <p:animEffect transition="in" filter="wipe(up)">
                                      <p:cBhvr>
                                        <p:cTn id="11" dur="500"/>
                                        <p:tgtEl>
                                          <p:spTgt spid="88089"/>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88087"/>
                                        </p:tgtEl>
                                        <p:attrNameLst>
                                          <p:attrName>style.visibility</p:attrName>
                                        </p:attrNameLst>
                                      </p:cBhvr>
                                      <p:to>
                                        <p:strVal val="visible"/>
                                      </p:to>
                                    </p:set>
                                    <p:animEffect transition="in" filter="wipe(up)">
                                      <p:cBhvr>
                                        <p:cTn id="15" dur="500"/>
                                        <p:tgtEl>
                                          <p:spTgt spid="88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6" grpId="0" animBg="1" autoUpdateAnimBg="0"/>
      <p:bldP spid="88087" grpId="0" animBg="1" autoUpdateAnimBg="0"/>
      <p:bldP spid="880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9" y="12915"/>
            <a:ext cx="9248775" cy="685800"/>
          </a:xfrm>
        </p:spPr>
        <p:txBody>
          <a:bodyPr/>
          <a:lstStyle/>
          <a:p>
            <a:r>
              <a:rPr lang="en-US" dirty="0" smtClean="0"/>
              <a:t>Gist of activities on BU</a:t>
            </a:r>
            <a:endParaRPr lang="en-US" dirty="0"/>
          </a:p>
        </p:txBody>
      </p:sp>
      <p:sp>
        <p:nvSpPr>
          <p:cNvPr id="3" name="Text Placeholder 2"/>
          <p:cNvSpPr>
            <a:spLocks noGrp="1"/>
          </p:cNvSpPr>
          <p:nvPr>
            <p:ph type="body" sz="half" idx="1"/>
          </p:nvPr>
        </p:nvSpPr>
        <p:spPr>
          <a:xfrm>
            <a:off x="514349" y="1046956"/>
            <a:ext cx="9248775" cy="4700587"/>
          </a:xfrm>
        </p:spPr>
        <p:txBody>
          <a:bodyPr/>
          <a:lstStyle/>
          <a:p>
            <a:pPr marL="457200" lvl="0" indent="-457200">
              <a:buFont typeface="+mj-lt"/>
              <a:buAutoNum type="arabicPeriod"/>
            </a:pPr>
            <a:r>
              <a:rPr lang="en-IN" sz="2400" dirty="0" smtClean="0">
                <a:solidFill>
                  <a:schemeClr val="tx1"/>
                </a:solidFill>
              </a:rPr>
              <a:t>Removing </a:t>
            </a:r>
            <a:r>
              <a:rPr lang="en-IN" sz="2400" dirty="0">
                <a:solidFill>
                  <a:schemeClr val="tx1"/>
                </a:solidFill>
              </a:rPr>
              <a:t>rubber pads and pasting of new rubber pads,</a:t>
            </a:r>
            <a:endParaRPr lang="en-US" sz="2400" dirty="0">
              <a:solidFill>
                <a:schemeClr val="tx1"/>
              </a:solidFill>
            </a:endParaRPr>
          </a:p>
          <a:p>
            <a:pPr marL="457200" lvl="0" indent="-457200">
              <a:buFont typeface="+mj-lt"/>
              <a:buAutoNum type="arabicPeriod"/>
            </a:pPr>
            <a:r>
              <a:rPr lang="en-IN" sz="2400" dirty="0">
                <a:solidFill>
                  <a:schemeClr val="tx1"/>
                </a:solidFill>
              </a:rPr>
              <a:t>Sample checking of rubber pads</a:t>
            </a:r>
            <a:endParaRPr lang="en-US" sz="2400" dirty="0">
              <a:solidFill>
                <a:schemeClr val="tx1"/>
              </a:solidFill>
            </a:endParaRPr>
          </a:p>
          <a:p>
            <a:pPr marL="457200" lvl="0" indent="-457200">
              <a:buFont typeface="+mj-lt"/>
              <a:buAutoNum type="arabicPeriod"/>
            </a:pPr>
            <a:r>
              <a:rPr lang="en-IN" sz="2400" dirty="0">
                <a:solidFill>
                  <a:schemeClr val="tx1"/>
                </a:solidFill>
              </a:rPr>
              <a:t>Sealing and storage of discarded rubber pads with due record</a:t>
            </a:r>
            <a:endParaRPr lang="en-US" sz="2400" dirty="0">
              <a:solidFill>
                <a:schemeClr val="tx1"/>
              </a:solidFill>
            </a:endParaRPr>
          </a:p>
          <a:p>
            <a:pPr marL="457200" lvl="0" indent="-457200">
              <a:buFont typeface="+mj-lt"/>
              <a:buAutoNum type="arabicPeriod"/>
            </a:pPr>
            <a:r>
              <a:rPr lang="en-IN" sz="2400" dirty="0">
                <a:solidFill>
                  <a:schemeClr val="tx1"/>
                </a:solidFill>
              </a:rPr>
              <a:t>Fixing of ballot papers with facsimile stamping at the back,</a:t>
            </a:r>
            <a:endParaRPr lang="en-US" sz="2400" dirty="0">
              <a:solidFill>
                <a:schemeClr val="tx1"/>
              </a:solidFill>
            </a:endParaRPr>
          </a:p>
          <a:p>
            <a:pPr marL="457200" lvl="0" indent="-457200">
              <a:buFont typeface="+mj-lt"/>
              <a:buAutoNum type="arabicPeriod"/>
            </a:pPr>
            <a:r>
              <a:rPr lang="en-IN" sz="2400" dirty="0">
                <a:solidFill>
                  <a:schemeClr val="tx1"/>
                </a:solidFill>
              </a:rPr>
              <a:t>Unmasking of tabs ( candidate +NOTA) ,</a:t>
            </a:r>
            <a:endParaRPr lang="en-US" sz="2400" dirty="0">
              <a:solidFill>
                <a:schemeClr val="tx1"/>
              </a:solidFill>
            </a:endParaRPr>
          </a:p>
          <a:p>
            <a:pPr marL="457200" lvl="0" indent="-457200">
              <a:buFont typeface="+mj-lt"/>
              <a:buAutoNum type="arabicPeriod"/>
            </a:pPr>
            <a:r>
              <a:rPr lang="en-IN" sz="2400" dirty="0">
                <a:solidFill>
                  <a:schemeClr val="tx1"/>
                </a:solidFill>
              </a:rPr>
              <a:t>Setting  of thumb wheels ( as per no of BUs) </a:t>
            </a:r>
            <a:endParaRPr lang="en-US" sz="2400" dirty="0">
              <a:solidFill>
                <a:schemeClr val="tx1"/>
              </a:solidFill>
            </a:endParaRPr>
          </a:p>
          <a:p>
            <a:pPr marL="457200" lvl="0" indent="-457200">
              <a:buFont typeface="+mj-lt"/>
              <a:buAutoNum type="arabicPeriod"/>
            </a:pPr>
            <a:r>
              <a:rPr lang="en-IN" sz="2400" dirty="0">
                <a:solidFill>
                  <a:schemeClr val="tx1"/>
                </a:solidFill>
              </a:rPr>
              <a:t>Pasting of PPS,</a:t>
            </a:r>
            <a:endParaRPr lang="en-US" sz="2400" dirty="0">
              <a:solidFill>
                <a:schemeClr val="tx1"/>
              </a:solidFill>
            </a:endParaRPr>
          </a:p>
          <a:p>
            <a:pPr marL="457200" lvl="0" indent="-457200">
              <a:buFont typeface="+mj-lt"/>
              <a:buAutoNum type="arabicPeriod"/>
            </a:pPr>
            <a:r>
              <a:rPr lang="en-IN" sz="2400" dirty="0">
                <a:solidFill>
                  <a:schemeClr val="tx1"/>
                </a:solidFill>
              </a:rPr>
              <a:t>Fixing of address tags ( 4 </a:t>
            </a:r>
            <a:r>
              <a:rPr lang="en-IN" sz="2400" dirty="0" err="1">
                <a:solidFill>
                  <a:schemeClr val="tx1"/>
                </a:solidFill>
              </a:rPr>
              <a:t>nos</a:t>
            </a:r>
            <a:r>
              <a:rPr lang="en-IN" sz="2400" dirty="0">
                <a:solidFill>
                  <a:schemeClr val="tx1"/>
                </a:solidFill>
              </a:rPr>
              <a:t>),</a:t>
            </a:r>
            <a:endParaRPr lang="en-US" sz="2400" dirty="0">
              <a:solidFill>
                <a:schemeClr val="tx1"/>
              </a:solidFill>
            </a:endParaRPr>
          </a:p>
          <a:p>
            <a:pPr marL="457200" lvl="0" indent="-457200">
              <a:buFont typeface="+mj-lt"/>
              <a:buAutoNum type="arabicPeriod"/>
            </a:pPr>
            <a:r>
              <a:rPr lang="en-IN" sz="2400" dirty="0">
                <a:solidFill>
                  <a:schemeClr val="tx1"/>
                </a:solidFill>
              </a:rPr>
              <a:t>Pasting of Identification number,</a:t>
            </a:r>
            <a:endParaRPr lang="en-US" sz="2400" dirty="0">
              <a:solidFill>
                <a:schemeClr val="tx1"/>
              </a:solidFill>
            </a:endParaRPr>
          </a:p>
          <a:p>
            <a:pPr marL="457200" lvl="0" indent="-457200">
              <a:buFont typeface="+mj-lt"/>
              <a:buAutoNum type="arabicPeriod"/>
            </a:pPr>
            <a:r>
              <a:rPr lang="en-IN" sz="2400" dirty="0">
                <a:solidFill>
                  <a:schemeClr val="tx1"/>
                </a:solidFill>
              </a:rPr>
              <a:t>Putting the machines in Plastic Cover </a:t>
            </a:r>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xmlns="" val="272187441"/>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0"/>
            <a:ext cx="9248775" cy="685800"/>
          </a:xfrm>
        </p:spPr>
        <p:txBody>
          <a:bodyPr/>
          <a:lstStyle/>
          <a:p>
            <a:r>
              <a:rPr lang="en-US" dirty="0"/>
              <a:t>Gist of activities on </a:t>
            </a:r>
            <a:r>
              <a:rPr lang="en-US" dirty="0" smtClean="0"/>
              <a:t>CU</a:t>
            </a:r>
            <a:endParaRPr lang="en-US" dirty="0"/>
          </a:p>
        </p:txBody>
      </p:sp>
      <p:sp>
        <p:nvSpPr>
          <p:cNvPr id="3" name="Text Placeholder 2"/>
          <p:cNvSpPr>
            <a:spLocks noGrp="1"/>
          </p:cNvSpPr>
          <p:nvPr>
            <p:ph type="body" sz="half" idx="1"/>
          </p:nvPr>
        </p:nvSpPr>
        <p:spPr>
          <a:xfrm>
            <a:off x="338137" y="894556"/>
            <a:ext cx="9501188" cy="4700587"/>
          </a:xfrm>
        </p:spPr>
        <p:txBody>
          <a:bodyPr/>
          <a:lstStyle/>
          <a:p>
            <a:pPr marL="514350" lvl="0" indent="-514350">
              <a:buFont typeface="+mj-lt"/>
              <a:buAutoNum type="arabicPeriod"/>
            </a:pPr>
            <a:r>
              <a:rPr lang="en-IN" dirty="0">
                <a:solidFill>
                  <a:schemeClr val="tx1"/>
                </a:solidFill>
              </a:rPr>
              <a:t>Removing rubber pads and pasting of new rubber pads,</a:t>
            </a:r>
            <a:endParaRPr lang="en-US" dirty="0">
              <a:solidFill>
                <a:schemeClr val="tx1"/>
              </a:solidFill>
            </a:endParaRPr>
          </a:p>
          <a:p>
            <a:pPr marL="514350" lvl="0" indent="-514350">
              <a:buFont typeface="+mj-lt"/>
              <a:buAutoNum type="arabicPeriod"/>
            </a:pPr>
            <a:r>
              <a:rPr lang="en-IN" dirty="0">
                <a:solidFill>
                  <a:schemeClr val="tx1"/>
                </a:solidFill>
              </a:rPr>
              <a:t>Sample checking of rubber pads</a:t>
            </a:r>
            <a:endParaRPr lang="en-US" dirty="0">
              <a:solidFill>
                <a:schemeClr val="tx1"/>
              </a:solidFill>
            </a:endParaRPr>
          </a:p>
          <a:p>
            <a:pPr marL="514350" lvl="0" indent="-514350">
              <a:buFont typeface="+mj-lt"/>
              <a:buAutoNum type="arabicPeriod"/>
            </a:pPr>
            <a:r>
              <a:rPr lang="en-IN" dirty="0">
                <a:solidFill>
                  <a:schemeClr val="tx1"/>
                </a:solidFill>
              </a:rPr>
              <a:t>Sealing and storage of discarded rubber pads with due record</a:t>
            </a:r>
            <a:endParaRPr lang="en-US" dirty="0">
              <a:solidFill>
                <a:schemeClr val="tx1"/>
              </a:solidFill>
            </a:endParaRPr>
          </a:p>
          <a:p>
            <a:pPr marL="514350" lvl="0" indent="-514350">
              <a:buFont typeface="+mj-lt"/>
              <a:buAutoNum type="arabicPeriod"/>
            </a:pPr>
            <a:r>
              <a:rPr lang="en-IN" dirty="0">
                <a:solidFill>
                  <a:schemeClr val="tx1"/>
                </a:solidFill>
              </a:rPr>
              <a:t>Setting of power pack</a:t>
            </a:r>
            <a:endParaRPr lang="en-US" dirty="0">
              <a:solidFill>
                <a:schemeClr val="tx1"/>
              </a:solidFill>
            </a:endParaRPr>
          </a:p>
          <a:p>
            <a:pPr marL="514350" lvl="0" indent="-514350">
              <a:buFont typeface="+mj-lt"/>
              <a:buAutoNum type="arabicPeriod"/>
            </a:pPr>
            <a:r>
              <a:rPr lang="en-IN" dirty="0">
                <a:solidFill>
                  <a:schemeClr val="tx1"/>
                </a:solidFill>
              </a:rPr>
              <a:t>Candidate Setting</a:t>
            </a:r>
            <a:endParaRPr lang="en-US" dirty="0">
              <a:solidFill>
                <a:schemeClr val="tx1"/>
              </a:solidFill>
            </a:endParaRPr>
          </a:p>
          <a:p>
            <a:pPr marL="514350" lvl="0" indent="-514350">
              <a:buFont typeface="+mj-lt"/>
              <a:buAutoNum type="arabicPeriod"/>
            </a:pPr>
            <a:r>
              <a:rPr lang="en-IN" dirty="0">
                <a:solidFill>
                  <a:schemeClr val="tx1"/>
                </a:solidFill>
              </a:rPr>
              <a:t>Switching off the machines after C-R-C</a:t>
            </a:r>
            <a:endParaRPr lang="en-US" dirty="0">
              <a:solidFill>
                <a:schemeClr val="tx1"/>
              </a:solidFill>
            </a:endParaRPr>
          </a:p>
          <a:p>
            <a:pPr marL="514350" lvl="0" indent="-514350">
              <a:buFont typeface="+mj-lt"/>
              <a:buAutoNum type="arabicPeriod"/>
            </a:pPr>
            <a:r>
              <a:rPr lang="en-IN" dirty="0">
                <a:solidFill>
                  <a:schemeClr val="tx1"/>
                </a:solidFill>
              </a:rPr>
              <a:t>Fixing of address tags ( 3 </a:t>
            </a:r>
            <a:r>
              <a:rPr lang="en-IN" dirty="0" err="1">
                <a:solidFill>
                  <a:schemeClr val="tx1"/>
                </a:solidFill>
              </a:rPr>
              <a:t>nos</a:t>
            </a:r>
            <a:r>
              <a:rPr lang="en-IN" dirty="0">
                <a:solidFill>
                  <a:schemeClr val="tx1"/>
                </a:solidFill>
              </a:rPr>
              <a:t>),</a:t>
            </a:r>
            <a:endParaRPr lang="en-US" dirty="0">
              <a:solidFill>
                <a:schemeClr val="tx1"/>
              </a:solidFill>
            </a:endParaRPr>
          </a:p>
          <a:p>
            <a:pPr marL="514350" lvl="0" indent="-514350">
              <a:buFont typeface="+mj-lt"/>
              <a:buAutoNum type="arabicPeriod"/>
            </a:pPr>
            <a:r>
              <a:rPr lang="en-IN" dirty="0">
                <a:solidFill>
                  <a:schemeClr val="tx1"/>
                </a:solidFill>
              </a:rPr>
              <a:t>Pasting of Identification number,</a:t>
            </a:r>
            <a:endParaRPr lang="en-US" dirty="0">
              <a:solidFill>
                <a:schemeClr val="tx1"/>
              </a:solidFill>
            </a:endParaRPr>
          </a:p>
          <a:p>
            <a:pPr marL="0" lvl="0" indent="0">
              <a:buNone/>
            </a:pPr>
            <a:r>
              <a:rPr lang="en-IN" dirty="0" smtClean="0">
                <a:solidFill>
                  <a:schemeClr val="tx1"/>
                </a:solidFill>
              </a:rPr>
              <a:t>9. Putting </a:t>
            </a:r>
            <a:r>
              <a:rPr lang="en-IN" dirty="0">
                <a:solidFill>
                  <a:schemeClr val="tx1"/>
                </a:solidFill>
              </a:rPr>
              <a:t>the machines in Plastic Cover </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xmlns="" val="2269916417"/>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74" y="0"/>
            <a:ext cx="9248775" cy="631061"/>
          </a:xfrm>
        </p:spPr>
        <p:txBody>
          <a:bodyPr/>
          <a:lstStyle/>
          <a:p>
            <a:r>
              <a:rPr lang="en-IN" sz="4000" dirty="0">
                <a:solidFill>
                  <a:schemeClr val="tx1"/>
                </a:solidFill>
              </a:rPr>
              <a:t>Material </a:t>
            </a:r>
            <a:r>
              <a:rPr lang="en-IN" sz="4000" dirty="0" smtClean="0">
                <a:solidFill>
                  <a:schemeClr val="tx1"/>
                </a:solidFill>
              </a:rPr>
              <a:t>requirements</a:t>
            </a:r>
            <a:r>
              <a:rPr lang="en-US" sz="4000" dirty="0">
                <a:solidFill>
                  <a:schemeClr val="tx1"/>
                </a:solidFill>
              </a:rPr>
              <a:t/>
            </a:r>
            <a:br>
              <a:rPr lang="en-US" sz="4000" dirty="0">
                <a:solidFill>
                  <a:schemeClr val="tx1"/>
                </a:solidFill>
              </a:rPr>
            </a:br>
            <a:endParaRPr lang="en-US" dirty="0"/>
          </a:p>
        </p:txBody>
      </p:sp>
      <p:sp>
        <p:nvSpPr>
          <p:cNvPr id="3" name="Text Placeholder 2"/>
          <p:cNvSpPr>
            <a:spLocks noGrp="1"/>
          </p:cNvSpPr>
          <p:nvPr>
            <p:ph type="body" sz="half" idx="1"/>
          </p:nvPr>
        </p:nvSpPr>
        <p:spPr>
          <a:xfrm>
            <a:off x="546974" y="1123156"/>
            <a:ext cx="8891587" cy="5105400"/>
          </a:xfrm>
        </p:spPr>
        <p:txBody>
          <a:bodyPr/>
          <a:lstStyle/>
          <a:p>
            <a:pPr marL="457200" indent="-457200">
              <a:buFont typeface="+mj-lt"/>
              <a:buAutoNum type="arabicPeriod"/>
            </a:pPr>
            <a:r>
              <a:rPr lang="en-IN" sz="2000" dirty="0" smtClean="0">
                <a:solidFill>
                  <a:schemeClr val="tx1"/>
                </a:solidFill>
              </a:rPr>
              <a:t>Ballot </a:t>
            </a:r>
            <a:r>
              <a:rPr lang="en-IN" sz="2000" dirty="0">
                <a:solidFill>
                  <a:schemeClr val="tx1"/>
                </a:solidFill>
              </a:rPr>
              <a:t>paper </a:t>
            </a:r>
            <a:endParaRPr lang="en-US" sz="2000" dirty="0">
              <a:solidFill>
                <a:schemeClr val="tx1"/>
              </a:solidFill>
            </a:endParaRPr>
          </a:p>
          <a:p>
            <a:pPr marL="457200" lvl="0" indent="-457200">
              <a:buFont typeface="+mj-lt"/>
              <a:buAutoNum type="arabicPeriod"/>
            </a:pPr>
            <a:r>
              <a:rPr lang="en-IN" sz="2000" dirty="0">
                <a:solidFill>
                  <a:schemeClr val="tx1"/>
                </a:solidFill>
              </a:rPr>
              <a:t>PPS for </a:t>
            </a:r>
            <a:r>
              <a:rPr lang="en-IN" sz="2000" dirty="0" smtClean="0">
                <a:solidFill>
                  <a:schemeClr val="tx1"/>
                </a:solidFill>
              </a:rPr>
              <a:t>BU</a:t>
            </a:r>
            <a:r>
              <a:rPr lang="en-IN" sz="2000" dirty="0">
                <a:solidFill>
                  <a:schemeClr val="tx1"/>
                </a:solidFill>
              </a:rPr>
              <a:t>,</a:t>
            </a:r>
            <a:endParaRPr lang="en-US" sz="2000" dirty="0">
              <a:solidFill>
                <a:schemeClr val="tx1"/>
              </a:solidFill>
            </a:endParaRPr>
          </a:p>
          <a:p>
            <a:pPr marL="457200" lvl="0" indent="-457200">
              <a:buFont typeface="+mj-lt"/>
              <a:buAutoNum type="arabicPeriod"/>
            </a:pPr>
            <a:r>
              <a:rPr lang="en-IN" sz="2000" dirty="0">
                <a:solidFill>
                  <a:schemeClr val="tx1"/>
                </a:solidFill>
              </a:rPr>
              <a:t>Power packs for CUs, VVPATs,</a:t>
            </a:r>
            <a:endParaRPr lang="en-US" sz="2000" dirty="0">
              <a:solidFill>
                <a:schemeClr val="tx1"/>
              </a:solidFill>
            </a:endParaRPr>
          </a:p>
          <a:p>
            <a:pPr marL="457200" lvl="0" indent="-457200">
              <a:buFont typeface="+mj-lt"/>
              <a:buAutoNum type="arabicPeriod"/>
            </a:pPr>
            <a:r>
              <a:rPr lang="en-IN" sz="2000" dirty="0">
                <a:solidFill>
                  <a:schemeClr val="tx1"/>
                </a:solidFill>
              </a:rPr>
              <a:t>Paper Roll for VVPATs ( Special variety ,if allotted)</a:t>
            </a:r>
            <a:endParaRPr lang="en-US" sz="2000" dirty="0">
              <a:solidFill>
                <a:schemeClr val="tx1"/>
              </a:solidFill>
            </a:endParaRPr>
          </a:p>
          <a:p>
            <a:pPr marL="457200" lvl="0" indent="-457200">
              <a:buFont typeface="+mj-lt"/>
              <a:buAutoNum type="arabicPeriod"/>
            </a:pPr>
            <a:r>
              <a:rPr lang="en-IN" sz="2000" dirty="0">
                <a:solidFill>
                  <a:schemeClr val="tx1"/>
                </a:solidFill>
              </a:rPr>
              <a:t>Address tags</a:t>
            </a:r>
            <a:endParaRPr lang="en-US" sz="2000" dirty="0">
              <a:solidFill>
                <a:schemeClr val="tx1"/>
              </a:solidFill>
            </a:endParaRPr>
          </a:p>
          <a:p>
            <a:pPr marL="457200" lvl="0" indent="-457200">
              <a:buFont typeface="+mj-lt"/>
              <a:buAutoNum type="arabicPeriod"/>
            </a:pPr>
            <a:r>
              <a:rPr lang="en-IN" sz="2000" dirty="0">
                <a:solidFill>
                  <a:schemeClr val="tx1"/>
                </a:solidFill>
              </a:rPr>
              <a:t>Other Stationary articles</a:t>
            </a:r>
            <a:endParaRPr lang="en-US" sz="2000" dirty="0">
              <a:solidFill>
                <a:schemeClr val="tx1"/>
              </a:solidFill>
            </a:endParaRPr>
          </a:p>
          <a:p>
            <a:pPr marL="457200" lvl="0" indent="-457200">
              <a:buFont typeface="+mj-lt"/>
              <a:buAutoNum type="arabicPeriod"/>
            </a:pPr>
            <a:r>
              <a:rPr lang="en-IN" sz="2000" dirty="0">
                <a:solidFill>
                  <a:schemeClr val="tx1"/>
                </a:solidFill>
              </a:rPr>
              <a:t>Sealing articles</a:t>
            </a:r>
            <a:endParaRPr lang="en-US" sz="2000" dirty="0">
              <a:solidFill>
                <a:schemeClr val="tx1"/>
              </a:solidFill>
            </a:endParaRPr>
          </a:p>
          <a:p>
            <a:pPr marL="457200" lvl="0" indent="-457200">
              <a:buFont typeface="+mj-lt"/>
              <a:buAutoNum type="arabicPeriod"/>
            </a:pPr>
            <a:r>
              <a:rPr lang="en-IN" sz="2000" dirty="0">
                <a:solidFill>
                  <a:schemeClr val="tx1"/>
                </a:solidFill>
              </a:rPr>
              <a:t>Facsimile of RO</a:t>
            </a:r>
            <a:endParaRPr lang="en-US" sz="2000" dirty="0">
              <a:solidFill>
                <a:schemeClr val="tx1"/>
              </a:solidFill>
            </a:endParaRPr>
          </a:p>
          <a:p>
            <a:pPr marL="457200" lvl="0" indent="-457200">
              <a:buFont typeface="+mj-lt"/>
              <a:buAutoNum type="arabicPeriod"/>
            </a:pPr>
            <a:r>
              <a:rPr lang="en-IN" sz="2000" dirty="0">
                <a:solidFill>
                  <a:schemeClr val="tx1"/>
                </a:solidFill>
              </a:rPr>
              <a:t>Metal stamp of RO</a:t>
            </a:r>
            <a:endParaRPr lang="en-US" sz="2000" dirty="0">
              <a:solidFill>
                <a:schemeClr val="tx1"/>
              </a:solidFill>
            </a:endParaRPr>
          </a:p>
          <a:p>
            <a:pPr marL="457200" lvl="0" indent="-457200">
              <a:buFont typeface="+mj-lt"/>
              <a:buAutoNum type="arabicPeriod"/>
            </a:pPr>
            <a:r>
              <a:rPr lang="en-IN" sz="2000" dirty="0">
                <a:solidFill>
                  <a:schemeClr val="tx1"/>
                </a:solidFill>
              </a:rPr>
              <a:t>Rubber stamps-a) Testing VVPAT slips, b) Mock Poll slips</a:t>
            </a:r>
            <a:endParaRPr lang="en-US" sz="2000" dirty="0">
              <a:solidFill>
                <a:schemeClr val="tx1"/>
              </a:solidFill>
            </a:endParaRPr>
          </a:p>
          <a:p>
            <a:pPr marL="457200" lvl="0" indent="-457200">
              <a:buFont typeface="+mj-lt"/>
              <a:buAutoNum type="arabicPeriod"/>
            </a:pPr>
            <a:r>
              <a:rPr lang="en-IN" sz="2000" dirty="0">
                <a:solidFill>
                  <a:schemeClr val="tx1"/>
                </a:solidFill>
              </a:rPr>
              <a:t>Red and Green envelops</a:t>
            </a:r>
            <a:endParaRPr lang="en-US" sz="2000" dirty="0">
              <a:solidFill>
                <a:schemeClr val="tx1"/>
              </a:solidFill>
            </a:endParaRPr>
          </a:p>
          <a:p>
            <a:pPr marL="457200" lvl="0" indent="-457200">
              <a:buFont typeface="+mj-lt"/>
              <a:buAutoNum type="arabicPeriod"/>
            </a:pPr>
            <a:r>
              <a:rPr lang="en-IN" sz="2000" dirty="0">
                <a:solidFill>
                  <a:schemeClr val="tx1"/>
                </a:solidFill>
              </a:rPr>
              <a:t>Table wise check </a:t>
            </a:r>
            <a:r>
              <a:rPr lang="en-IN" sz="2000" dirty="0" smtClean="0">
                <a:solidFill>
                  <a:schemeClr val="tx1"/>
                </a:solidFill>
              </a:rPr>
              <a:t>list</a:t>
            </a:r>
          </a:p>
          <a:p>
            <a:pPr marL="457200" indent="-457200">
              <a:buFont typeface="+mj-lt"/>
              <a:buAutoNum type="arabicPeriod"/>
            </a:pPr>
            <a:r>
              <a:rPr lang="en-IN" sz="2000" dirty="0">
                <a:solidFill>
                  <a:schemeClr val="tx1"/>
                </a:solidFill>
              </a:rPr>
              <a:t>Movement list of machines, BPs, PPS –table wise, round wise,</a:t>
            </a:r>
            <a:endParaRPr lang="en-US" sz="2000" dirty="0">
              <a:solidFill>
                <a:schemeClr val="tx1"/>
              </a:solidFill>
            </a:endParaRPr>
          </a:p>
          <a:p>
            <a:pPr marL="457200" lvl="0" indent="-457200">
              <a:buFont typeface="+mj-lt"/>
              <a:buAutoNum type="arabicPeriod"/>
            </a:pPr>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xmlns="" val="2402870766"/>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6"/>
          <p:cNvSpPr>
            <a:spLocks noChangeArrowheads="1"/>
          </p:cNvSpPr>
          <p:nvPr/>
        </p:nvSpPr>
        <p:spPr bwMode="auto">
          <a:xfrm>
            <a:off x="4749800" y="0"/>
            <a:ext cx="954088" cy="519113"/>
          </a:xfrm>
          <a:prstGeom prst="rect">
            <a:avLst/>
          </a:prstGeom>
          <a:noFill/>
          <a:ln w="9525">
            <a:noFill/>
            <a:miter lim="800000"/>
            <a:headEnd/>
            <a:tailEnd/>
          </a:ln>
        </p:spPr>
        <p:txBody>
          <a:bodyPr wrap="none">
            <a:spAutoFit/>
          </a:bodyPr>
          <a:lstStyle/>
          <a:p>
            <a:pPr>
              <a:spcBef>
                <a:spcPct val="0"/>
              </a:spcBef>
            </a:pPr>
            <a:r>
              <a:rPr lang="en-US" sz="2800">
                <a:solidFill>
                  <a:srgbClr val="FFFF00"/>
                </a:solidFill>
              </a:rPr>
              <a:t>EVM</a:t>
            </a:r>
          </a:p>
        </p:txBody>
      </p:sp>
      <p:sp>
        <p:nvSpPr>
          <p:cNvPr id="2065" name="AutoShape 17"/>
          <p:cNvSpPr>
            <a:spLocks noChangeArrowheads="1"/>
          </p:cNvSpPr>
          <p:nvPr/>
        </p:nvSpPr>
        <p:spPr bwMode="auto">
          <a:xfrm>
            <a:off x="873125" y="4747967"/>
            <a:ext cx="8769350" cy="1627680"/>
          </a:xfrm>
          <a:prstGeom prst="roundRect">
            <a:avLst>
              <a:gd name="adj" fmla="val 16667"/>
            </a:avLst>
          </a:prstGeom>
          <a:solidFill>
            <a:schemeClr val="accent1"/>
          </a:solidFill>
          <a:ln w="9525">
            <a:noFill/>
            <a:round/>
            <a:headEnd/>
            <a:tailEnd/>
          </a:ln>
          <a:effectLst>
            <a:outerShdw dist="107763" dir="18900000" algn="ctr" rotWithShape="0">
              <a:schemeClr val="bg2"/>
            </a:outerShdw>
          </a:effectLst>
        </p:spPr>
        <p:txBody>
          <a:bodyPr anchor="ctr">
            <a:spAutoFit/>
          </a:bodyPr>
          <a:lstStyle/>
          <a:p>
            <a:pPr>
              <a:lnSpc>
                <a:spcPct val="130000"/>
              </a:lnSpc>
              <a:defRPr/>
            </a:pPr>
            <a:r>
              <a:rPr lang="en-US" sz="3200" dirty="0" smtClean="0">
                <a:solidFill>
                  <a:srgbClr val="FFFF00"/>
                </a:solidFill>
                <a:effectLst>
                  <a:outerShdw blurRad="38100" dist="38100" dir="2700000" algn="tl">
                    <a:srgbClr val="000000"/>
                  </a:outerShdw>
                </a:effectLst>
              </a:rPr>
              <a:t>Commissioning of</a:t>
            </a:r>
            <a:endParaRPr lang="en-US" sz="3200" dirty="0">
              <a:solidFill>
                <a:srgbClr val="FFFF00"/>
              </a:solidFill>
              <a:effectLst>
                <a:outerShdw blurRad="38100" dist="38100" dir="2700000" algn="tl">
                  <a:srgbClr val="000000"/>
                </a:outerShdw>
              </a:effectLst>
            </a:endParaRPr>
          </a:p>
          <a:p>
            <a:pPr>
              <a:lnSpc>
                <a:spcPct val="130000"/>
              </a:lnSpc>
              <a:defRPr/>
            </a:pPr>
            <a:r>
              <a:rPr lang="en-US" sz="3200" dirty="0">
                <a:solidFill>
                  <a:srgbClr val="FFFF00"/>
                </a:solidFill>
                <a:effectLst>
                  <a:outerShdw blurRad="38100" dist="38100" dir="2700000" algn="tl">
                    <a:srgbClr val="000000"/>
                  </a:outerShdw>
                </a:effectLst>
              </a:rPr>
              <a:t>Electronic Voting Machine  (EVM)</a:t>
            </a:r>
          </a:p>
        </p:txBody>
      </p:sp>
      <p:pic>
        <p:nvPicPr>
          <p:cNvPr id="2" name="Picture 2" descr="F:\ \Photos\Binder1_Page_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09737" y="894556"/>
            <a:ext cx="7466018" cy="3505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2065"/>
                                        </p:tgtEl>
                                        <p:attrNameLst>
                                          <p:attrName>style.visibility</p:attrName>
                                        </p:attrNameLst>
                                      </p:cBhvr>
                                      <p:to>
                                        <p:strVal val="visible"/>
                                      </p:to>
                                    </p:set>
                                    <p:anim calcmode="lin" valueType="num">
                                      <p:cBhvr additive="base">
                                        <p:cTn id="7" dur="300" fill="hold"/>
                                        <p:tgtEl>
                                          <p:spTgt spid="2065"/>
                                        </p:tgtEl>
                                        <p:attrNameLst>
                                          <p:attrName>ppt_x</p:attrName>
                                        </p:attrNameLst>
                                      </p:cBhvr>
                                      <p:tavLst>
                                        <p:tav tm="0">
                                          <p:val>
                                            <p:strVal val="0-#ppt_w/2"/>
                                          </p:val>
                                        </p:tav>
                                        <p:tav tm="100000">
                                          <p:val>
                                            <p:strVal val="#ppt_x"/>
                                          </p:val>
                                        </p:tav>
                                      </p:tavLst>
                                    </p:anim>
                                    <p:anim calcmode="lin" valueType="num">
                                      <p:cBhvr additive="base">
                                        <p:cTn id="8" dur="300" fill="hold"/>
                                        <p:tgtEl>
                                          <p:spTgt spid="20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8337" y="1275556"/>
            <a:ext cx="6400800" cy="461665"/>
          </a:xfrm>
          <a:prstGeom prst="rect">
            <a:avLst/>
          </a:prstGeom>
          <a:noFill/>
        </p:spPr>
        <p:txBody>
          <a:bodyPr wrap="square" rtlCol="0">
            <a:spAutoFit/>
          </a:bodyPr>
          <a:lstStyle/>
          <a:p>
            <a:r>
              <a:rPr lang="en-US" sz="2400" u="sng" dirty="0" smtClean="0">
                <a:solidFill>
                  <a:schemeClr val="tx1"/>
                </a:solidFill>
              </a:rPr>
              <a:t>MOCK POLL OF EVM</a:t>
            </a:r>
            <a:endParaRPr lang="en-US" sz="2400" u="sng" dirty="0">
              <a:solidFill>
                <a:schemeClr val="tx1"/>
              </a:solidFill>
            </a:endParaRPr>
          </a:p>
        </p:txBody>
      </p:sp>
      <p:sp>
        <p:nvSpPr>
          <p:cNvPr id="5" name="TextBox 4"/>
          <p:cNvSpPr txBox="1"/>
          <p:nvPr/>
        </p:nvSpPr>
        <p:spPr>
          <a:xfrm>
            <a:off x="0" y="2342356"/>
            <a:ext cx="10277475" cy="3637919"/>
          </a:xfrm>
          <a:prstGeom prst="rect">
            <a:avLst/>
          </a:prstGeom>
          <a:noFill/>
        </p:spPr>
        <p:txBody>
          <a:bodyPr wrap="square" rtlCol="0">
            <a:spAutoFit/>
          </a:bodyPr>
          <a:lstStyle/>
          <a:p>
            <a:pPr algn="l">
              <a:buFont typeface="Wingdings" pitchFamily="2" charset="2"/>
              <a:buChar char="q"/>
            </a:pPr>
            <a:r>
              <a:rPr lang="en-US" dirty="0" smtClean="0">
                <a:solidFill>
                  <a:schemeClr val="tx1"/>
                </a:solidFill>
              </a:rPr>
              <a:t> </a:t>
            </a:r>
            <a:r>
              <a:rPr lang="en-US" sz="2400" dirty="0" smtClean="0">
                <a:solidFill>
                  <a:schemeClr val="tx1"/>
                </a:solidFill>
              </a:rPr>
              <a:t>After candidate setting one MOCK POLL in each button of B.U including NOTA</a:t>
            </a:r>
          </a:p>
          <a:p>
            <a:pPr algn="l">
              <a:buFont typeface="Wingdings" pitchFamily="2" charset="2"/>
              <a:buChar char="q"/>
            </a:pPr>
            <a:r>
              <a:rPr lang="en-US" sz="2400" dirty="0" smtClean="0">
                <a:solidFill>
                  <a:schemeClr val="tx1"/>
                </a:solidFill>
              </a:rPr>
              <a:t>VVPAT slips stamped at their back side with rubber stamp- TESTING VVPAT SLIP – VVPAT COMMISSIONG</a:t>
            </a:r>
          </a:p>
          <a:p>
            <a:pPr algn="l">
              <a:buFont typeface="Wingdings" pitchFamily="2" charset="2"/>
              <a:buChar char="q"/>
            </a:pPr>
            <a:r>
              <a:rPr lang="en-US" sz="2400" dirty="0" smtClean="0">
                <a:solidFill>
                  <a:schemeClr val="tx1"/>
                </a:solidFill>
              </a:rPr>
              <a:t> Keep MOCK POLL Slip in </a:t>
            </a:r>
            <a:r>
              <a:rPr lang="en-US" sz="2400" dirty="0" smtClean="0">
                <a:solidFill>
                  <a:srgbClr val="FF0000"/>
                </a:solidFill>
              </a:rPr>
              <a:t>RED</a:t>
            </a:r>
            <a:r>
              <a:rPr lang="en-US" sz="2400" dirty="0" smtClean="0">
                <a:solidFill>
                  <a:schemeClr val="tx1"/>
                </a:solidFill>
              </a:rPr>
              <a:t> </a:t>
            </a:r>
            <a:r>
              <a:rPr lang="en-US" sz="2400" dirty="0" err="1" smtClean="0">
                <a:solidFill>
                  <a:schemeClr val="tx1"/>
                </a:solidFill>
              </a:rPr>
              <a:t>Colour</a:t>
            </a:r>
            <a:r>
              <a:rPr lang="en-US" sz="2400" dirty="0" smtClean="0">
                <a:solidFill>
                  <a:schemeClr val="tx1"/>
                </a:solidFill>
              </a:rPr>
              <a:t> envelope SEALED with seal of RO</a:t>
            </a:r>
          </a:p>
          <a:p>
            <a:pPr algn="l">
              <a:buFont typeface="Wingdings" pitchFamily="2" charset="2"/>
              <a:buChar char="q"/>
            </a:pPr>
            <a:r>
              <a:rPr lang="en-US" sz="2400" dirty="0" smtClean="0">
                <a:solidFill>
                  <a:schemeClr val="tx1"/>
                </a:solidFill>
              </a:rPr>
              <a:t> 1000 MOCK POLL Slip Stamped at their back side with rubber stamp- MOCK POLL SLIP – EVM COMMISSIONG should be kept in </a:t>
            </a:r>
            <a:r>
              <a:rPr lang="en-US" sz="2400" dirty="0" smtClean="0">
                <a:solidFill>
                  <a:srgbClr val="00B050"/>
                </a:solidFill>
              </a:rPr>
              <a:t>GREEN</a:t>
            </a:r>
            <a:r>
              <a:rPr lang="en-US" sz="2400" dirty="0" smtClean="0">
                <a:solidFill>
                  <a:schemeClr val="tx1"/>
                </a:solidFill>
              </a:rPr>
              <a:t> COLOUR envelope SEALED with seal of RO</a:t>
            </a:r>
            <a:endParaRPr lang="en-US" sz="2400" dirty="0">
              <a:solidFill>
                <a:schemeClr val="tx1"/>
              </a:solidFill>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8337" y="665956"/>
            <a:ext cx="6477000" cy="523220"/>
          </a:xfrm>
          <a:prstGeom prst="rect">
            <a:avLst/>
          </a:prstGeom>
          <a:noFill/>
        </p:spPr>
        <p:txBody>
          <a:bodyPr wrap="square" rtlCol="0">
            <a:spAutoFit/>
          </a:bodyPr>
          <a:lstStyle/>
          <a:p>
            <a:r>
              <a:rPr lang="en-US" sz="2800" dirty="0" smtClean="0">
                <a:solidFill>
                  <a:schemeClr val="tx1"/>
                </a:solidFill>
              </a:rPr>
              <a:t>(Register for Preparation of EVMs)</a:t>
            </a:r>
            <a:endParaRPr lang="en-US" sz="2800" dirty="0">
              <a:solidFill>
                <a:schemeClr val="tx1"/>
              </a:solidFill>
            </a:endParaRPr>
          </a:p>
        </p:txBody>
      </p:sp>
      <p:sp>
        <p:nvSpPr>
          <p:cNvPr id="6" name="TextBox 5"/>
          <p:cNvSpPr txBox="1"/>
          <p:nvPr/>
        </p:nvSpPr>
        <p:spPr>
          <a:xfrm>
            <a:off x="8143875" y="665956"/>
            <a:ext cx="2133600" cy="369332"/>
          </a:xfrm>
          <a:prstGeom prst="rect">
            <a:avLst/>
          </a:prstGeom>
          <a:noFill/>
        </p:spPr>
        <p:txBody>
          <a:bodyPr wrap="square" rtlCol="0">
            <a:spAutoFit/>
          </a:bodyPr>
          <a:lstStyle/>
          <a:p>
            <a:pPr algn="r"/>
            <a:r>
              <a:rPr lang="en-US" sz="1800" u="sng" dirty="0" smtClean="0">
                <a:solidFill>
                  <a:schemeClr val="tx1"/>
                </a:solidFill>
              </a:rPr>
              <a:t>ANNEXURE-15</a:t>
            </a:r>
            <a:endParaRPr lang="en-US" sz="1800" u="sng" dirty="0">
              <a:solidFill>
                <a:schemeClr val="tx1"/>
              </a:solidFill>
            </a:endParaRPr>
          </a:p>
        </p:txBody>
      </p:sp>
      <p:sp>
        <p:nvSpPr>
          <p:cNvPr id="7" name="TextBox 6"/>
          <p:cNvSpPr txBox="1"/>
          <p:nvPr/>
        </p:nvSpPr>
        <p:spPr>
          <a:xfrm>
            <a:off x="414337" y="1123156"/>
            <a:ext cx="3766480" cy="1163395"/>
          </a:xfrm>
          <a:prstGeom prst="rect">
            <a:avLst/>
          </a:prstGeom>
          <a:noFill/>
        </p:spPr>
        <p:txBody>
          <a:bodyPr wrap="none" rtlCol="0">
            <a:spAutoFit/>
          </a:bodyPr>
          <a:lstStyle/>
          <a:p>
            <a:pPr algn="l"/>
            <a:r>
              <a:rPr lang="en-US" sz="1200" dirty="0" smtClean="0">
                <a:solidFill>
                  <a:schemeClr val="tx1"/>
                </a:solidFill>
              </a:rPr>
              <a:t>Name of State /UT :</a:t>
            </a:r>
          </a:p>
          <a:p>
            <a:pPr algn="l"/>
            <a:r>
              <a:rPr lang="en-US" sz="1200" dirty="0" smtClean="0">
                <a:solidFill>
                  <a:schemeClr val="tx1"/>
                </a:solidFill>
              </a:rPr>
              <a:t>Name of District :</a:t>
            </a:r>
          </a:p>
          <a:p>
            <a:pPr algn="l"/>
            <a:r>
              <a:rPr lang="en-US" sz="1200" dirty="0" smtClean="0">
                <a:solidFill>
                  <a:schemeClr val="tx1"/>
                </a:solidFill>
              </a:rPr>
              <a:t>Name of Assembly/ Parliamentary Constituency :</a:t>
            </a:r>
          </a:p>
          <a:p>
            <a:pPr algn="l"/>
            <a:r>
              <a:rPr lang="en-US" sz="1200" dirty="0" smtClean="0">
                <a:solidFill>
                  <a:schemeClr val="tx1"/>
                </a:solidFill>
              </a:rPr>
              <a:t>Address of Preparation of EVM hall :</a:t>
            </a:r>
          </a:p>
          <a:p>
            <a:pPr algn="l"/>
            <a:r>
              <a:rPr lang="en-US" sz="1200" dirty="0" smtClean="0">
                <a:solidFill>
                  <a:schemeClr val="tx1"/>
                </a:solidFill>
              </a:rPr>
              <a:t>Date :</a:t>
            </a:r>
            <a:endParaRPr lang="en-US" sz="1200" dirty="0">
              <a:solidFill>
                <a:schemeClr val="tx1"/>
              </a:solidFill>
            </a:endParaRPr>
          </a:p>
        </p:txBody>
      </p:sp>
      <p:graphicFrame>
        <p:nvGraphicFramePr>
          <p:cNvPr id="8" name="Table 7"/>
          <p:cNvGraphicFramePr>
            <a:graphicFrameLocks noGrp="1"/>
          </p:cNvGraphicFramePr>
          <p:nvPr/>
        </p:nvGraphicFramePr>
        <p:xfrm>
          <a:off x="642937" y="2342356"/>
          <a:ext cx="9296400" cy="2407920"/>
        </p:xfrm>
        <a:graphic>
          <a:graphicData uri="http://schemas.openxmlformats.org/drawingml/2006/table">
            <a:tbl>
              <a:tblPr firstRow="1" bandRow="1">
                <a:tableStyleId>{5940675A-B579-460E-94D1-54222C63F5DA}</a:tableStyleId>
              </a:tblPr>
              <a:tblGrid>
                <a:gridCol w="609600"/>
                <a:gridCol w="1232791"/>
                <a:gridCol w="2424809"/>
                <a:gridCol w="1600200"/>
                <a:gridCol w="1879600"/>
                <a:gridCol w="1549400"/>
              </a:tblGrid>
              <a:tr h="990600">
                <a:tc>
                  <a:txBody>
                    <a:bodyPr/>
                    <a:lstStyle/>
                    <a:p>
                      <a:r>
                        <a:rPr lang="en-US" sz="1600" b="1" dirty="0" err="1" smtClean="0"/>
                        <a:t>Sl</a:t>
                      </a:r>
                      <a:r>
                        <a:rPr lang="en-US" sz="1600" b="1" dirty="0" smtClean="0"/>
                        <a:t> No</a:t>
                      </a:r>
                      <a:endParaRPr lang="en-US" sz="1600" b="1" dirty="0"/>
                    </a:p>
                  </a:txBody>
                  <a:tcPr/>
                </a:tc>
                <a:tc>
                  <a:txBody>
                    <a:bodyPr/>
                    <a:lstStyle/>
                    <a:p>
                      <a:r>
                        <a:rPr lang="en-US" sz="1600" b="1" dirty="0" smtClean="0"/>
                        <a:t>Name of Candidate </a:t>
                      </a:r>
                      <a:endParaRPr lang="en-US" sz="1600" b="1" dirty="0"/>
                    </a:p>
                  </a:txBody>
                  <a:tcPr/>
                </a:tc>
                <a:tc>
                  <a:txBody>
                    <a:bodyPr/>
                    <a:lstStyle/>
                    <a:p>
                      <a:r>
                        <a:rPr lang="en-US" sz="1600" b="1" dirty="0" smtClean="0"/>
                        <a:t>Name of Representative of candidates with party affiliation , if any</a:t>
                      </a:r>
                      <a:endParaRPr lang="en-US" sz="1600" b="1" dirty="0"/>
                    </a:p>
                  </a:txBody>
                  <a:tcPr/>
                </a:tc>
                <a:tc>
                  <a:txBody>
                    <a:bodyPr/>
                    <a:lstStyle/>
                    <a:p>
                      <a:r>
                        <a:rPr lang="en-US" sz="1600" b="1" dirty="0" smtClean="0"/>
                        <a:t>Identity document No. with date</a:t>
                      </a:r>
                      <a:endParaRPr lang="en-US" sz="1600" b="1" dirty="0"/>
                    </a:p>
                  </a:txBody>
                  <a:tcPr/>
                </a:tc>
                <a:tc>
                  <a:txBody>
                    <a:bodyPr/>
                    <a:lstStyle/>
                    <a:p>
                      <a:r>
                        <a:rPr lang="en-US" sz="1600" b="1" dirty="0" smtClean="0"/>
                        <a:t>Signature of Candidates/His representative</a:t>
                      </a:r>
                      <a:endParaRPr lang="en-US" sz="1600" b="1" dirty="0"/>
                    </a:p>
                  </a:txBody>
                  <a:tcPr/>
                </a:tc>
                <a:tc>
                  <a:txBody>
                    <a:bodyPr/>
                    <a:lstStyle/>
                    <a:p>
                      <a:r>
                        <a:rPr lang="en-US" sz="1600" b="1" dirty="0" smtClean="0"/>
                        <a:t>Remarks, if any.</a:t>
                      </a:r>
                      <a:endParaRPr lang="en-US" sz="1600" b="1" dirty="0"/>
                    </a:p>
                  </a:txBody>
                  <a:tcPr/>
                </a:tc>
              </a:tr>
              <a:tr h="306346">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r>
              <a:tr h="306346">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r>
              <a:tr h="306346">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dirty="0"/>
                    </a:p>
                  </a:txBody>
                  <a:tcPr/>
                </a:tc>
              </a:tr>
              <a:tr h="306346">
                <a:tc>
                  <a:txBody>
                    <a:bodyPr/>
                    <a:lstStyle/>
                    <a:p>
                      <a:endParaRPr lang="en-US" sz="1600" b="1" dirty="0"/>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dirty="0"/>
                    </a:p>
                  </a:txBody>
                  <a:tcPr/>
                </a:tc>
              </a:tr>
            </a:tbl>
          </a:graphicData>
        </a:graphic>
      </p:graphicFrame>
      <p:sp>
        <p:nvSpPr>
          <p:cNvPr id="9" name="TextBox 8"/>
          <p:cNvSpPr txBox="1"/>
          <p:nvPr/>
        </p:nvSpPr>
        <p:spPr>
          <a:xfrm>
            <a:off x="490537" y="4805581"/>
            <a:ext cx="9448800" cy="584775"/>
          </a:xfrm>
          <a:prstGeom prst="rect">
            <a:avLst/>
          </a:prstGeom>
          <a:noFill/>
        </p:spPr>
        <p:txBody>
          <a:bodyPr wrap="square" rtlCol="0">
            <a:spAutoFit/>
          </a:bodyPr>
          <a:lstStyle/>
          <a:p>
            <a:pPr algn="just"/>
            <a:r>
              <a:rPr lang="en-US" sz="1600" dirty="0" smtClean="0">
                <a:solidFill>
                  <a:schemeClr val="tx1"/>
                </a:solidFill>
              </a:rPr>
              <a:t>Note : If a candidate or his representative is absent the proof of due service of notice to the candidate should be pasted in the register. </a:t>
            </a:r>
            <a:endParaRPr lang="en-US" sz="1600" dirty="0">
              <a:solidFill>
                <a:schemeClr val="tx1"/>
              </a:solidFill>
            </a:endParaRPr>
          </a:p>
        </p:txBody>
      </p:sp>
      <p:sp>
        <p:nvSpPr>
          <p:cNvPr id="10" name="TextBox 9"/>
          <p:cNvSpPr txBox="1"/>
          <p:nvPr/>
        </p:nvSpPr>
        <p:spPr>
          <a:xfrm>
            <a:off x="566737" y="5680071"/>
            <a:ext cx="9448800" cy="929485"/>
          </a:xfrm>
          <a:prstGeom prst="rect">
            <a:avLst/>
          </a:prstGeom>
          <a:noFill/>
        </p:spPr>
        <p:txBody>
          <a:bodyPr wrap="square" rtlCol="0">
            <a:spAutoFit/>
          </a:bodyPr>
          <a:lstStyle/>
          <a:p>
            <a:pPr algn="r"/>
            <a:r>
              <a:rPr lang="en-US" sz="1600" dirty="0" smtClean="0">
                <a:solidFill>
                  <a:schemeClr val="tx1"/>
                </a:solidFill>
              </a:rPr>
              <a:t>(Name and signature of engineers of BEL/ECIL with ID No.)</a:t>
            </a:r>
          </a:p>
          <a:p>
            <a:pPr algn="r"/>
            <a:endParaRPr lang="en-US" sz="1600" dirty="0" smtClean="0">
              <a:solidFill>
                <a:schemeClr val="tx1"/>
              </a:solidFill>
            </a:endParaRPr>
          </a:p>
          <a:p>
            <a:pPr algn="r"/>
            <a:r>
              <a:rPr lang="en-US" sz="1600" dirty="0" smtClean="0">
                <a:solidFill>
                  <a:schemeClr val="tx1"/>
                </a:solidFill>
              </a:rPr>
              <a:t>(Name, designation, signature of officers nominated by District Election Officer)</a:t>
            </a:r>
            <a:endParaRPr lang="en-US" sz="1600" dirty="0">
              <a:solidFill>
                <a:schemeClr val="tx1"/>
              </a:solidFill>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8337" y="665956"/>
            <a:ext cx="6477000" cy="523220"/>
          </a:xfrm>
          <a:prstGeom prst="rect">
            <a:avLst/>
          </a:prstGeom>
          <a:noFill/>
        </p:spPr>
        <p:txBody>
          <a:bodyPr wrap="square" rtlCol="0">
            <a:spAutoFit/>
          </a:bodyPr>
          <a:lstStyle/>
          <a:p>
            <a:r>
              <a:rPr lang="en-US" sz="2800" dirty="0" smtClean="0">
                <a:solidFill>
                  <a:schemeClr val="tx1"/>
                </a:solidFill>
              </a:rPr>
              <a:t>(Certificate of EVMs by BEL/ECIL)</a:t>
            </a:r>
            <a:endParaRPr lang="en-US" sz="2800" dirty="0">
              <a:solidFill>
                <a:schemeClr val="tx1"/>
              </a:solidFill>
            </a:endParaRPr>
          </a:p>
        </p:txBody>
      </p:sp>
      <p:sp>
        <p:nvSpPr>
          <p:cNvPr id="6" name="TextBox 5"/>
          <p:cNvSpPr txBox="1"/>
          <p:nvPr/>
        </p:nvSpPr>
        <p:spPr>
          <a:xfrm>
            <a:off x="8143875" y="665956"/>
            <a:ext cx="2133600" cy="369332"/>
          </a:xfrm>
          <a:prstGeom prst="rect">
            <a:avLst/>
          </a:prstGeom>
          <a:noFill/>
        </p:spPr>
        <p:txBody>
          <a:bodyPr wrap="square" rtlCol="0">
            <a:spAutoFit/>
          </a:bodyPr>
          <a:lstStyle/>
          <a:p>
            <a:pPr algn="r"/>
            <a:r>
              <a:rPr lang="en-US" sz="1800" u="sng" dirty="0" smtClean="0">
                <a:solidFill>
                  <a:schemeClr val="tx1"/>
                </a:solidFill>
              </a:rPr>
              <a:t>ANNEXURE-16</a:t>
            </a:r>
            <a:endParaRPr lang="en-US" sz="1800" u="sng" dirty="0">
              <a:solidFill>
                <a:schemeClr val="tx1"/>
              </a:solidFill>
            </a:endParaRPr>
          </a:p>
        </p:txBody>
      </p:sp>
      <p:sp>
        <p:nvSpPr>
          <p:cNvPr id="7" name="TextBox 6"/>
          <p:cNvSpPr txBox="1"/>
          <p:nvPr/>
        </p:nvSpPr>
        <p:spPr>
          <a:xfrm>
            <a:off x="414337" y="1123156"/>
            <a:ext cx="3766480" cy="1163395"/>
          </a:xfrm>
          <a:prstGeom prst="rect">
            <a:avLst/>
          </a:prstGeom>
          <a:noFill/>
        </p:spPr>
        <p:txBody>
          <a:bodyPr wrap="none" rtlCol="0">
            <a:spAutoFit/>
          </a:bodyPr>
          <a:lstStyle/>
          <a:p>
            <a:pPr algn="l"/>
            <a:r>
              <a:rPr lang="en-US" sz="1200" dirty="0" smtClean="0">
                <a:solidFill>
                  <a:schemeClr val="tx1"/>
                </a:solidFill>
              </a:rPr>
              <a:t>Name of State /UT :</a:t>
            </a:r>
          </a:p>
          <a:p>
            <a:pPr algn="l"/>
            <a:r>
              <a:rPr lang="en-US" sz="1200" dirty="0" smtClean="0">
                <a:solidFill>
                  <a:schemeClr val="tx1"/>
                </a:solidFill>
              </a:rPr>
              <a:t>Name of District :</a:t>
            </a:r>
          </a:p>
          <a:p>
            <a:pPr algn="l"/>
            <a:r>
              <a:rPr lang="en-US" sz="1200" dirty="0" smtClean="0">
                <a:solidFill>
                  <a:schemeClr val="tx1"/>
                </a:solidFill>
              </a:rPr>
              <a:t>Name of Assembly/ Parliamentary Constituency :</a:t>
            </a:r>
          </a:p>
          <a:p>
            <a:pPr algn="l"/>
            <a:r>
              <a:rPr lang="en-US" sz="1200" dirty="0" smtClean="0">
                <a:solidFill>
                  <a:schemeClr val="tx1"/>
                </a:solidFill>
              </a:rPr>
              <a:t>Address of hall :</a:t>
            </a:r>
          </a:p>
          <a:p>
            <a:pPr algn="l"/>
            <a:r>
              <a:rPr lang="en-US" sz="1200" dirty="0" smtClean="0">
                <a:solidFill>
                  <a:schemeClr val="tx1"/>
                </a:solidFill>
              </a:rPr>
              <a:t>Date :</a:t>
            </a:r>
            <a:endParaRPr lang="en-US" sz="1200" dirty="0">
              <a:solidFill>
                <a:schemeClr val="tx1"/>
              </a:solidFill>
            </a:endParaRPr>
          </a:p>
        </p:txBody>
      </p:sp>
      <p:sp>
        <p:nvSpPr>
          <p:cNvPr id="9" name="TextBox 8"/>
          <p:cNvSpPr txBox="1"/>
          <p:nvPr/>
        </p:nvSpPr>
        <p:spPr>
          <a:xfrm>
            <a:off x="490537" y="2342356"/>
            <a:ext cx="9448800" cy="830997"/>
          </a:xfrm>
          <a:prstGeom prst="rect">
            <a:avLst/>
          </a:prstGeom>
          <a:noFill/>
        </p:spPr>
        <p:txBody>
          <a:bodyPr wrap="square" rtlCol="0">
            <a:spAutoFit/>
          </a:bodyPr>
          <a:lstStyle/>
          <a:p>
            <a:pPr algn="just"/>
            <a:r>
              <a:rPr lang="en-US" sz="1600" dirty="0" smtClean="0">
                <a:solidFill>
                  <a:schemeClr val="tx1"/>
                </a:solidFill>
              </a:rPr>
              <a:t>It is certified that tests prescribed by BEL/ECIL to ascertain that all components are original were carried out on the Balloting Unit listed below on …………(date). On the basis of these tests it is certified that all components of the Balloting Unit listed below are original.</a:t>
            </a:r>
            <a:endParaRPr lang="en-US" sz="1600" dirty="0">
              <a:solidFill>
                <a:schemeClr val="tx1"/>
              </a:solidFill>
            </a:endParaRPr>
          </a:p>
        </p:txBody>
      </p:sp>
      <p:sp>
        <p:nvSpPr>
          <p:cNvPr id="10" name="TextBox 9"/>
          <p:cNvSpPr txBox="1"/>
          <p:nvPr/>
        </p:nvSpPr>
        <p:spPr>
          <a:xfrm>
            <a:off x="566737" y="5680071"/>
            <a:ext cx="9448800" cy="338554"/>
          </a:xfrm>
          <a:prstGeom prst="rect">
            <a:avLst/>
          </a:prstGeom>
          <a:noFill/>
        </p:spPr>
        <p:txBody>
          <a:bodyPr wrap="square" rtlCol="0">
            <a:spAutoFit/>
          </a:bodyPr>
          <a:lstStyle/>
          <a:p>
            <a:pPr algn="r"/>
            <a:r>
              <a:rPr lang="en-US" sz="1600" dirty="0" smtClean="0">
                <a:solidFill>
                  <a:schemeClr val="tx1"/>
                </a:solidFill>
              </a:rPr>
              <a:t>(Name &amp; signature of BEL/ECIL engineers with ID No.)</a:t>
            </a:r>
          </a:p>
        </p:txBody>
      </p:sp>
      <p:graphicFrame>
        <p:nvGraphicFramePr>
          <p:cNvPr id="11" name="Table 10"/>
          <p:cNvGraphicFramePr>
            <a:graphicFrameLocks noGrp="1"/>
          </p:cNvGraphicFramePr>
          <p:nvPr/>
        </p:nvGraphicFramePr>
        <p:xfrm>
          <a:off x="1785937" y="3927316"/>
          <a:ext cx="6851649" cy="1463040"/>
        </p:xfrm>
        <a:graphic>
          <a:graphicData uri="http://schemas.openxmlformats.org/drawingml/2006/table">
            <a:tbl>
              <a:tblPr firstRow="1" bandRow="1">
                <a:tableStyleId>{5940675A-B579-460E-94D1-54222C63F5DA}</a:tableStyleId>
              </a:tblPr>
              <a:tblGrid>
                <a:gridCol w="2283883"/>
                <a:gridCol w="2283883"/>
                <a:gridCol w="2283883"/>
              </a:tblGrid>
              <a:tr h="270510">
                <a:tc>
                  <a:txBody>
                    <a:bodyPr/>
                    <a:lstStyle/>
                    <a:p>
                      <a:endParaRPr lang="en-US" dirty="0"/>
                    </a:p>
                  </a:txBody>
                  <a:tcPr/>
                </a:tc>
                <a:tc>
                  <a:txBody>
                    <a:bodyPr/>
                    <a:lstStyle/>
                    <a:p>
                      <a:endParaRPr lang="en-US"/>
                    </a:p>
                  </a:txBody>
                  <a:tcPr/>
                </a:tc>
                <a:tc>
                  <a:txBody>
                    <a:bodyPr/>
                    <a:lstStyle/>
                    <a:p>
                      <a:endParaRPr lang="en-US"/>
                    </a:p>
                  </a:txBody>
                  <a:tcPr/>
                </a:tc>
              </a:tr>
              <a:tr h="270510">
                <a:tc>
                  <a:txBody>
                    <a:bodyPr/>
                    <a:lstStyle/>
                    <a:p>
                      <a:endParaRPr lang="en-US"/>
                    </a:p>
                  </a:txBody>
                  <a:tcPr/>
                </a:tc>
                <a:tc>
                  <a:txBody>
                    <a:bodyPr/>
                    <a:lstStyle/>
                    <a:p>
                      <a:endParaRPr lang="en-US"/>
                    </a:p>
                  </a:txBody>
                  <a:tcPr/>
                </a:tc>
                <a:tc>
                  <a:txBody>
                    <a:bodyPr/>
                    <a:lstStyle/>
                    <a:p>
                      <a:endParaRPr lang="en-US"/>
                    </a:p>
                  </a:txBody>
                  <a:tcPr/>
                </a:tc>
              </a:tr>
              <a:tr h="270510">
                <a:tc>
                  <a:txBody>
                    <a:bodyPr/>
                    <a:lstStyle/>
                    <a:p>
                      <a:endParaRPr lang="en-US"/>
                    </a:p>
                  </a:txBody>
                  <a:tcPr/>
                </a:tc>
                <a:tc>
                  <a:txBody>
                    <a:bodyPr/>
                    <a:lstStyle/>
                    <a:p>
                      <a:endParaRPr lang="en-US"/>
                    </a:p>
                  </a:txBody>
                  <a:tcPr/>
                </a:tc>
                <a:tc>
                  <a:txBody>
                    <a:bodyPr/>
                    <a:lstStyle/>
                    <a:p>
                      <a:endParaRPr lang="en-US"/>
                    </a:p>
                  </a:txBody>
                  <a:tcPr/>
                </a:tc>
              </a:tr>
              <a:tr h="270510">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12" name="TextBox 11"/>
          <p:cNvSpPr txBox="1"/>
          <p:nvPr/>
        </p:nvSpPr>
        <p:spPr>
          <a:xfrm>
            <a:off x="2928937" y="3485356"/>
            <a:ext cx="4495800" cy="369332"/>
          </a:xfrm>
          <a:prstGeom prst="rect">
            <a:avLst/>
          </a:prstGeom>
          <a:noFill/>
        </p:spPr>
        <p:txBody>
          <a:bodyPr wrap="square" rtlCol="0">
            <a:spAutoFit/>
          </a:bodyPr>
          <a:lstStyle/>
          <a:p>
            <a:r>
              <a:rPr lang="en-US" sz="1800" u="sng" dirty="0" smtClean="0">
                <a:solidFill>
                  <a:schemeClr val="tx1"/>
                </a:solidFill>
              </a:rPr>
              <a:t>BU Identification No.</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8337" y="665956"/>
            <a:ext cx="6477000" cy="400110"/>
          </a:xfrm>
          <a:prstGeom prst="rect">
            <a:avLst/>
          </a:prstGeom>
          <a:noFill/>
        </p:spPr>
        <p:txBody>
          <a:bodyPr wrap="square" rtlCol="0">
            <a:spAutoFit/>
          </a:bodyPr>
          <a:lstStyle/>
          <a:p>
            <a:r>
              <a:rPr lang="en-US" dirty="0" smtClean="0">
                <a:solidFill>
                  <a:schemeClr val="tx1"/>
                </a:solidFill>
              </a:rPr>
              <a:t>(Mock Poll certificate during Preparation of EVMs)</a:t>
            </a:r>
            <a:endParaRPr lang="en-US" dirty="0">
              <a:solidFill>
                <a:schemeClr val="tx1"/>
              </a:solidFill>
            </a:endParaRPr>
          </a:p>
        </p:txBody>
      </p:sp>
      <p:sp>
        <p:nvSpPr>
          <p:cNvPr id="6" name="TextBox 5"/>
          <p:cNvSpPr txBox="1"/>
          <p:nvPr/>
        </p:nvSpPr>
        <p:spPr>
          <a:xfrm>
            <a:off x="8143875" y="665956"/>
            <a:ext cx="2133600" cy="369332"/>
          </a:xfrm>
          <a:prstGeom prst="rect">
            <a:avLst/>
          </a:prstGeom>
          <a:noFill/>
        </p:spPr>
        <p:txBody>
          <a:bodyPr wrap="square" rtlCol="0">
            <a:spAutoFit/>
          </a:bodyPr>
          <a:lstStyle/>
          <a:p>
            <a:pPr algn="r"/>
            <a:r>
              <a:rPr lang="en-US" sz="1800" u="sng" dirty="0" smtClean="0">
                <a:solidFill>
                  <a:schemeClr val="tx1"/>
                </a:solidFill>
              </a:rPr>
              <a:t>ANNEXURE-18</a:t>
            </a:r>
            <a:endParaRPr lang="en-US" sz="1800" u="sng" dirty="0">
              <a:solidFill>
                <a:schemeClr val="tx1"/>
              </a:solidFill>
            </a:endParaRPr>
          </a:p>
        </p:txBody>
      </p:sp>
      <p:sp>
        <p:nvSpPr>
          <p:cNvPr id="7" name="TextBox 6"/>
          <p:cNvSpPr txBox="1"/>
          <p:nvPr/>
        </p:nvSpPr>
        <p:spPr>
          <a:xfrm>
            <a:off x="414337" y="1123156"/>
            <a:ext cx="9372600" cy="941796"/>
          </a:xfrm>
          <a:prstGeom prst="rect">
            <a:avLst/>
          </a:prstGeom>
          <a:noFill/>
        </p:spPr>
        <p:txBody>
          <a:bodyPr wrap="square" rtlCol="0">
            <a:spAutoFit/>
          </a:bodyPr>
          <a:lstStyle/>
          <a:p>
            <a:pPr algn="l"/>
            <a:r>
              <a:rPr lang="en-US" sz="1200" dirty="0" smtClean="0">
                <a:solidFill>
                  <a:schemeClr val="tx1"/>
                </a:solidFill>
              </a:rPr>
              <a:t>Name of State /UT :							Date :………………</a:t>
            </a:r>
          </a:p>
          <a:p>
            <a:pPr algn="l"/>
            <a:r>
              <a:rPr lang="en-US" sz="1200" dirty="0" smtClean="0">
                <a:solidFill>
                  <a:schemeClr val="tx1"/>
                </a:solidFill>
              </a:rPr>
              <a:t>Name of District :</a:t>
            </a:r>
          </a:p>
          <a:p>
            <a:pPr algn="l"/>
            <a:r>
              <a:rPr lang="en-US" sz="1200" dirty="0" smtClean="0">
                <a:solidFill>
                  <a:schemeClr val="tx1"/>
                </a:solidFill>
              </a:rPr>
              <a:t>Name of Assembly/ Parliamentary Constituency :</a:t>
            </a:r>
          </a:p>
          <a:p>
            <a:pPr algn="l"/>
            <a:r>
              <a:rPr lang="en-US" sz="1200" dirty="0" smtClean="0">
                <a:solidFill>
                  <a:schemeClr val="tx1"/>
                </a:solidFill>
              </a:rPr>
              <a:t>Address of hall :</a:t>
            </a:r>
          </a:p>
        </p:txBody>
      </p:sp>
      <p:graphicFrame>
        <p:nvGraphicFramePr>
          <p:cNvPr id="8" name="Table 7"/>
          <p:cNvGraphicFramePr>
            <a:graphicFrameLocks noGrp="1"/>
          </p:cNvGraphicFramePr>
          <p:nvPr/>
        </p:nvGraphicFramePr>
        <p:xfrm>
          <a:off x="490537" y="3561556"/>
          <a:ext cx="9296400" cy="2407920"/>
        </p:xfrm>
        <a:graphic>
          <a:graphicData uri="http://schemas.openxmlformats.org/drawingml/2006/table">
            <a:tbl>
              <a:tblPr firstRow="1" bandRow="1">
                <a:tableStyleId>{5940675A-B579-460E-94D1-54222C63F5DA}</a:tableStyleId>
              </a:tblPr>
              <a:tblGrid>
                <a:gridCol w="609600"/>
                <a:gridCol w="1232791"/>
                <a:gridCol w="2424809"/>
                <a:gridCol w="1600200"/>
                <a:gridCol w="1879600"/>
                <a:gridCol w="1549400"/>
              </a:tblGrid>
              <a:tr h="990600">
                <a:tc>
                  <a:txBody>
                    <a:bodyPr/>
                    <a:lstStyle/>
                    <a:p>
                      <a:r>
                        <a:rPr lang="en-US" sz="1600" b="1" dirty="0" err="1" smtClean="0"/>
                        <a:t>Sl</a:t>
                      </a:r>
                      <a:r>
                        <a:rPr lang="en-US" sz="1600" b="1" dirty="0" smtClean="0"/>
                        <a:t> No</a:t>
                      </a:r>
                      <a:endParaRPr lang="en-US" sz="1600" b="1" dirty="0"/>
                    </a:p>
                  </a:txBody>
                  <a:tcPr/>
                </a:tc>
                <a:tc>
                  <a:txBody>
                    <a:bodyPr/>
                    <a:lstStyle/>
                    <a:p>
                      <a:r>
                        <a:rPr lang="en-US" sz="1600" b="1" dirty="0" smtClean="0"/>
                        <a:t>Name of Candidate </a:t>
                      </a:r>
                      <a:endParaRPr lang="en-US" sz="1600" b="1" dirty="0"/>
                    </a:p>
                  </a:txBody>
                  <a:tcPr/>
                </a:tc>
                <a:tc>
                  <a:txBody>
                    <a:bodyPr/>
                    <a:lstStyle/>
                    <a:p>
                      <a:r>
                        <a:rPr lang="en-US" sz="1600" b="1" dirty="0" smtClean="0"/>
                        <a:t>Name of Representative of candidates with party affiliation , if any</a:t>
                      </a:r>
                      <a:endParaRPr lang="en-US" sz="1600" b="1" dirty="0"/>
                    </a:p>
                  </a:txBody>
                  <a:tcPr/>
                </a:tc>
                <a:tc>
                  <a:txBody>
                    <a:bodyPr/>
                    <a:lstStyle/>
                    <a:p>
                      <a:r>
                        <a:rPr lang="en-US" sz="1600" b="1" dirty="0" smtClean="0"/>
                        <a:t>Identity document No. with date</a:t>
                      </a:r>
                      <a:endParaRPr lang="en-US" sz="1600" b="1" dirty="0"/>
                    </a:p>
                  </a:txBody>
                  <a:tcPr/>
                </a:tc>
                <a:tc>
                  <a:txBody>
                    <a:bodyPr/>
                    <a:lstStyle/>
                    <a:p>
                      <a:r>
                        <a:rPr lang="en-US" sz="1600" b="1" dirty="0" smtClean="0"/>
                        <a:t>Signature of Candidates/His representative</a:t>
                      </a:r>
                      <a:endParaRPr lang="en-US" sz="1600" b="1" dirty="0"/>
                    </a:p>
                  </a:txBody>
                  <a:tcPr/>
                </a:tc>
                <a:tc>
                  <a:txBody>
                    <a:bodyPr/>
                    <a:lstStyle/>
                    <a:p>
                      <a:r>
                        <a:rPr lang="en-US" sz="1600" b="1" dirty="0" smtClean="0"/>
                        <a:t>Remarks, if any.</a:t>
                      </a:r>
                      <a:endParaRPr lang="en-US" sz="1600" b="1" dirty="0"/>
                    </a:p>
                  </a:txBody>
                  <a:tcPr/>
                </a:tc>
              </a:tr>
              <a:tr h="306346">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r>
              <a:tr h="306346">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r>
              <a:tr h="306346">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dirty="0"/>
                    </a:p>
                  </a:txBody>
                  <a:tcPr/>
                </a:tc>
              </a:tr>
              <a:tr h="306346">
                <a:tc>
                  <a:txBody>
                    <a:bodyPr/>
                    <a:lstStyle/>
                    <a:p>
                      <a:endParaRPr lang="en-US" sz="1600" b="1" dirty="0"/>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a:p>
                  </a:txBody>
                  <a:tcPr/>
                </a:tc>
                <a:tc>
                  <a:txBody>
                    <a:bodyPr/>
                    <a:lstStyle/>
                    <a:p>
                      <a:endParaRPr lang="en-US" sz="1600" b="1" dirty="0"/>
                    </a:p>
                  </a:txBody>
                  <a:tcPr/>
                </a:tc>
              </a:tr>
            </a:tbl>
          </a:graphicData>
        </a:graphic>
      </p:graphicFrame>
      <p:sp>
        <p:nvSpPr>
          <p:cNvPr id="9" name="TextBox 8"/>
          <p:cNvSpPr txBox="1"/>
          <p:nvPr/>
        </p:nvSpPr>
        <p:spPr>
          <a:xfrm>
            <a:off x="414337" y="2342356"/>
            <a:ext cx="9448800" cy="1077218"/>
          </a:xfrm>
          <a:prstGeom prst="rect">
            <a:avLst/>
          </a:prstGeom>
          <a:noFill/>
        </p:spPr>
        <p:txBody>
          <a:bodyPr wrap="square" rtlCol="0">
            <a:spAutoFit/>
          </a:bodyPr>
          <a:lstStyle/>
          <a:p>
            <a:pPr algn="just"/>
            <a:r>
              <a:rPr lang="en-US" sz="1600" dirty="0" smtClean="0">
                <a:solidFill>
                  <a:schemeClr val="tx1"/>
                </a:solidFill>
              </a:rPr>
              <a:t>It is certified that during commissioning of EVMs and VVPATs, mock poll of 1000 votes have been cast on 5% randomly selected EVMs, as well as VVPATs. The electronic result tallied with paper count, picked up by me. There are no discrepancies between the votes polled during the mock poll.</a:t>
            </a:r>
            <a:endParaRPr lang="en-US" sz="1600" dirty="0">
              <a:solidFill>
                <a:schemeClr val="tx1"/>
              </a:solidFill>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8337" y="665956"/>
            <a:ext cx="6477000" cy="707886"/>
          </a:xfrm>
          <a:prstGeom prst="rect">
            <a:avLst/>
          </a:prstGeom>
          <a:noFill/>
        </p:spPr>
        <p:txBody>
          <a:bodyPr wrap="square" rtlCol="0">
            <a:spAutoFit/>
          </a:bodyPr>
          <a:lstStyle/>
          <a:p>
            <a:r>
              <a:rPr lang="en-US" dirty="0" smtClean="0">
                <a:solidFill>
                  <a:schemeClr val="tx1"/>
                </a:solidFill>
              </a:rPr>
              <a:t>(Register for Sealing of Balloting Unit of EVMs using Pink Paper Seal)</a:t>
            </a:r>
            <a:endParaRPr lang="en-US" dirty="0">
              <a:solidFill>
                <a:schemeClr val="tx1"/>
              </a:solidFill>
            </a:endParaRPr>
          </a:p>
        </p:txBody>
      </p:sp>
      <p:sp>
        <p:nvSpPr>
          <p:cNvPr id="6" name="TextBox 5"/>
          <p:cNvSpPr txBox="1"/>
          <p:nvPr/>
        </p:nvSpPr>
        <p:spPr>
          <a:xfrm>
            <a:off x="8143875" y="665956"/>
            <a:ext cx="2133600" cy="369332"/>
          </a:xfrm>
          <a:prstGeom prst="rect">
            <a:avLst/>
          </a:prstGeom>
          <a:noFill/>
        </p:spPr>
        <p:txBody>
          <a:bodyPr wrap="square" rtlCol="0">
            <a:spAutoFit/>
          </a:bodyPr>
          <a:lstStyle/>
          <a:p>
            <a:pPr algn="r"/>
            <a:r>
              <a:rPr lang="en-US" sz="1800" u="sng" dirty="0" smtClean="0">
                <a:solidFill>
                  <a:schemeClr val="tx1"/>
                </a:solidFill>
              </a:rPr>
              <a:t>ANNEXURE-19</a:t>
            </a:r>
            <a:endParaRPr lang="en-US" sz="1800" u="sng" dirty="0">
              <a:solidFill>
                <a:schemeClr val="tx1"/>
              </a:solidFill>
            </a:endParaRPr>
          </a:p>
        </p:txBody>
      </p:sp>
      <p:sp>
        <p:nvSpPr>
          <p:cNvPr id="7" name="TextBox 6"/>
          <p:cNvSpPr txBox="1"/>
          <p:nvPr/>
        </p:nvSpPr>
        <p:spPr>
          <a:xfrm>
            <a:off x="414337" y="970756"/>
            <a:ext cx="1734770" cy="941796"/>
          </a:xfrm>
          <a:prstGeom prst="rect">
            <a:avLst/>
          </a:prstGeom>
          <a:noFill/>
        </p:spPr>
        <p:txBody>
          <a:bodyPr wrap="none" rtlCol="0">
            <a:spAutoFit/>
          </a:bodyPr>
          <a:lstStyle/>
          <a:p>
            <a:pPr algn="l"/>
            <a:r>
              <a:rPr lang="en-US" sz="1200" dirty="0" smtClean="0">
                <a:solidFill>
                  <a:schemeClr val="tx1"/>
                </a:solidFill>
              </a:rPr>
              <a:t>Name of State /UT :</a:t>
            </a:r>
          </a:p>
          <a:p>
            <a:pPr algn="l"/>
            <a:r>
              <a:rPr lang="en-US" sz="1200" dirty="0" smtClean="0">
                <a:solidFill>
                  <a:schemeClr val="tx1"/>
                </a:solidFill>
              </a:rPr>
              <a:t>Name of District :</a:t>
            </a:r>
          </a:p>
          <a:p>
            <a:pPr algn="l"/>
            <a:r>
              <a:rPr lang="en-US" sz="1200" dirty="0" smtClean="0">
                <a:solidFill>
                  <a:schemeClr val="tx1"/>
                </a:solidFill>
              </a:rPr>
              <a:t>Address of FLC hall :</a:t>
            </a:r>
          </a:p>
          <a:p>
            <a:pPr algn="l"/>
            <a:r>
              <a:rPr lang="en-US" sz="1200" dirty="0" smtClean="0">
                <a:solidFill>
                  <a:schemeClr val="tx1"/>
                </a:solidFill>
              </a:rPr>
              <a:t>Date :</a:t>
            </a:r>
            <a:endParaRPr lang="en-US" sz="1200" dirty="0">
              <a:solidFill>
                <a:schemeClr val="tx1"/>
              </a:solidFill>
            </a:endParaRPr>
          </a:p>
        </p:txBody>
      </p:sp>
      <p:graphicFrame>
        <p:nvGraphicFramePr>
          <p:cNvPr id="8" name="Table 7"/>
          <p:cNvGraphicFramePr>
            <a:graphicFrameLocks noGrp="1"/>
          </p:cNvGraphicFramePr>
          <p:nvPr/>
        </p:nvGraphicFramePr>
        <p:xfrm>
          <a:off x="566737" y="4637412"/>
          <a:ext cx="9296400" cy="1743544"/>
        </p:xfrm>
        <a:graphic>
          <a:graphicData uri="http://schemas.openxmlformats.org/drawingml/2006/table">
            <a:tbl>
              <a:tblPr firstRow="1" bandRow="1">
                <a:tableStyleId>{5940675A-B579-460E-94D1-54222C63F5DA}</a:tableStyleId>
              </a:tblPr>
              <a:tblGrid>
                <a:gridCol w="472698"/>
                <a:gridCol w="1339312"/>
                <a:gridCol w="2914973"/>
                <a:gridCol w="1812010"/>
                <a:gridCol w="2757407"/>
              </a:tblGrid>
              <a:tr h="457200">
                <a:tc>
                  <a:txBody>
                    <a:bodyPr/>
                    <a:lstStyle/>
                    <a:p>
                      <a:pPr algn="ctr"/>
                      <a:r>
                        <a:rPr lang="en-US" sz="1400" b="1" dirty="0" err="1" smtClean="0"/>
                        <a:t>Sl</a:t>
                      </a:r>
                      <a:r>
                        <a:rPr lang="en-US" sz="1400" b="1" dirty="0" smtClean="0"/>
                        <a:t> No</a:t>
                      </a:r>
                      <a:endParaRPr lang="en-US" sz="1400" b="1" dirty="0"/>
                    </a:p>
                  </a:txBody>
                  <a:tcPr/>
                </a:tc>
                <a:tc>
                  <a:txBody>
                    <a:bodyPr/>
                    <a:lstStyle/>
                    <a:p>
                      <a:pPr algn="ctr"/>
                      <a:r>
                        <a:rPr lang="en-US" sz="1400" b="1" dirty="0" smtClean="0"/>
                        <a:t>Name of Candidate </a:t>
                      </a:r>
                      <a:endParaRPr lang="en-US" sz="1400" b="1" dirty="0"/>
                    </a:p>
                  </a:txBody>
                  <a:tcPr/>
                </a:tc>
                <a:tc>
                  <a:txBody>
                    <a:bodyPr/>
                    <a:lstStyle/>
                    <a:p>
                      <a:pPr algn="ctr"/>
                      <a:r>
                        <a:rPr lang="en-US" sz="1400" b="1" dirty="0" smtClean="0"/>
                        <a:t>Name of political party with party affiliation , if any</a:t>
                      </a:r>
                      <a:endParaRPr lang="en-US" sz="1400" b="1" dirty="0"/>
                    </a:p>
                  </a:txBody>
                  <a:tcPr/>
                </a:tc>
                <a:tc>
                  <a:txBody>
                    <a:bodyPr/>
                    <a:lstStyle/>
                    <a:p>
                      <a:pPr algn="ctr"/>
                      <a:r>
                        <a:rPr lang="en-US" sz="1400" b="1" dirty="0" smtClean="0"/>
                        <a:t>Identity document No. with date</a:t>
                      </a:r>
                      <a:endParaRPr lang="en-US" sz="1400" b="1" dirty="0"/>
                    </a:p>
                  </a:txBody>
                  <a:tcPr/>
                </a:tc>
                <a:tc>
                  <a:txBody>
                    <a:bodyPr/>
                    <a:lstStyle/>
                    <a:p>
                      <a:pPr algn="ctr"/>
                      <a:r>
                        <a:rPr lang="en-US" sz="1400" b="1" dirty="0" smtClean="0"/>
                        <a:t>Signature of Candidates/His representative</a:t>
                      </a:r>
                      <a:endParaRPr lang="en-US" sz="1400" b="1" dirty="0"/>
                    </a:p>
                  </a:txBody>
                  <a:tcPr/>
                </a:tc>
              </a:tr>
              <a:tr h="306346">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r>
              <a:tr h="306346">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r>
              <a:tr h="306346">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r>
              <a:tr h="306346">
                <a:tc>
                  <a:txBody>
                    <a:bodyPr/>
                    <a:lstStyle/>
                    <a:p>
                      <a:pPr algn="ctr"/>
                      <a:endParaRPr lang="en-US" sz="1400" b="1" dirty="0"/>
                    </a:p>
                  </a:txBody>
                  <a:tcPr/>
                </a:tc>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c>
                  <a:txBody>
                    <a:bodyPr/>
                    <a:lstStyle/>
                    <a:p>
                      <a:pPr algn="ctr"/>
                      <a:endParaRPr lang="en-US" sz="1400" b="1" dirty="0"/>
                    </a:p>
                  </a:txBody>
                  <a:tcPr/>
                </a:tc>
              </a:tr>
            </a:tbl>
          </a:graphicData>
        </a:graphic>
      </p:graphicFrame>
      <p:sp>
        <p:nvSpPr>
          <p:cNvPr id="9" name="TextBox 8"/>
          <p:cNvSpPr txBox="1"/>
          <p:nvPr/>
        </p:nvSpPr>
        <p:spPr>
          <a:xfrm>
            <a:off x="490537" y="2137092"/>
            <a:ext cx="9448800" cy="738664"/>
          </a:xfrm>
          <a:prstGeom prst="rect">
            <a:avLst/>
          </a:prstGeom>
          <a:noFill/>
        </p:spPr>
        <p:txBody>
          <a:bodyPr wrap="square" rtlCol="0">
            <a:spAutoFit/>
          </a:bodyPr>
          <a:lstStyle/>
          <a:p>
            <a:pPr algn="just"/>
            <a:r>
              <a:rPr lang="en-US" sz="1400" dirty="0" smtClean="0">
                <a:solidFill>
                  <a:schemeClr val="tx1"/>
                </a:solidFill>
              </a:rPr>
              <a:t>It is certified that the sealing of the Balloting Units using Pink Paper Seals has been done in my presence. I have put my signature on the Pink Paper Seals after sealing of the Balloting Units and I am satisfied with the sealing of the Balloting Units.</a:t>
            </a:r>
            <a:endParaRPr lang="en-US" sz="1400" dirty="0">
              <a:solidFill>
                <a:schemeClr val="tx1"/>
              </a:solidFill>
            </a:endParaRPr>
          </a:p>
        </p:txBody>
      </p:sp>
      <p:graphicFrame>
        <p:nvGraphicFramePr>
          <p:cNvPr id="11" name="Table 10"/>
          <p:cNvGraphicFramePr>
            <a:graphicFrameLocks noGrp="1"/>
          </p:cNvGraphicFramePr>
          <p:nvPr/>
        </p:nvGraphicFramePr>
        <p:xfrm>
          <a:off x="566737" y="3101264"/>
          <a:ext cx="9296400" cy="1069892"/>
        </p:xfrm>
        <a:graphic>
          <a:graphicData uri="http://schemas.openxmlformats.org/drawingml/2006/table">
            <a:tbl>
              <a:tblPr firstRow="1" bandRow="1">
                <a:tableStyleId>{5940675A-B579-460E-94D1-54222C63F5DA}</a:tableStyleId>
              </a:tblPr>
              <a:tblGrid>
                <a:gridCol w="929640"/>
                <a:gridCol w="3954909"/>
                <a:gridCol w="4411851"/>
              </a:tblGrid>
              <a:tr h="457200">
                <a:tc>
                  <a:txBody>
                    <a:bodyPr/>
                    <a:lstStyle/>
                    <a:p>
                      <a:pPr algn="ctr"/>
                      <a:r>
                        <a:rPr lang="en-US" sz="1400" b="1" dirty="0" err="1" smtClean="0"/>
                        <a:t>Sl</a:t>
                      </a:r>
                      <a:r>
                        <a:rPr lang="en-US" sz="1400" b="1" dirty="0" smtClean="0"/>
                        <a:t> No</a:t>
                      </a:r>
                      <a:endParaRPr lang="en-US" sz="1400" b="1" dirty="0"/>
                    </a:p>
                  </a:txBody>
                  <a:tcPr/>
                </a:tc>
                <a:tc>
                  <a:txBody>
                    <a:bodyPr/>
                    <a:lstStyle/>
                    <a:p>
                      <a:pPr algn="ctr"/>
                      <a:r>
                        <a:rPr lang="en-US" sz="1400" b="1" dirty="0" smtClean="0"/>
                        <a:t>Unique ID No. of Balloting Unit</a:t>
                      </a:r>
                      <a:endParaRPr lang="en-US" sz="1400" b="1" dirty="0"/>
                    </a:p>
                  </a:txBody>
                  <a:tcPr/>
                </a:tc>
                <a:tc>
                  <a:txBody>
                    <a:bodyPr/>
                    <a:lstStyle/>
                    <a:p>
                      <a:pPr algn="ctr"/>
                      <a:r>
                        <a:rPr lang="en-US" sz="1400" b="1" dirty="0" smtClean="0"/>
                        <a:t>Pink Paper Seal Number</a:t>
                      </a:r>
                      <a:endParaRPr lang="en-US" sz="1400" b="1" dirty="0"/>
                    </a:p>
                  </a:txBody>
                  <a:tcPr/>
                </a:tc>
              </a:tr>
              <a:tr h="306346">
                <a:tc>
                  <a:txBody>
                    <a:bodyPr/>
                    <a:lstStyle/>
                    <a:p>
                      <a:pPr algn="ctr"/>
                      <a:endParaRPr lang="en-US" sz="1400" b="1"/>
                    </a:p>
                  </a:txBody>
                  <a:tcPr/>
                </a:tc>
                <a:tc>
                  <a:txBody>
                    <a:bodyPr/>
                    <a:lstStyle/>
                    <a:p>
                      <a:pPr algn="ctr"/>
                      <a:endParaRPr lang="en-US" sz="1400" b="1"/>
                    </a:p>
                  </a:txBody>
                  <a:tcPr/>
                </a:tc>
                <a:tc>
                  <a:txBody>
                    <a:bodyPr/>
                    <a:lstStyle/>
                    <a:p>
                      <a:pPr algn="ctr"/>
                      <a:endParaRPr lang="en-US" sz="1400" b="1"/>
                    </a:p>
                  </a:txBody>
                  <a:tcPr/>
                </a:tc>
              </a:tr>
              <a:tr h="306346">
                <a:tc>
                  <a:txBody>
                    <a:bodyPr/>
                    <a:lstStyle/>
                    <a:p>
                      <a:pPr algn="ctr"/>
                      <a:endParaRPr lang="en-US" sz="1400" b="1"/>
                    </a:p>
                  </a:txBody>
                  <a:tcPr/>
                </a:tc>
                <a:tc>
                  <a:txBody>
                    <a:bodyPr/>
                    <a:lstStyle/>
                    <a:p>
                      <a:pPr algn="ctr"/>
                      <a:endParaRPr lang="en-US" sz="1400" b="1"/>
                    </a:p>
                  </a:txBody>
                  <a:tcPr/>
                </a:tc>
                <a:tc>
                  <a:txBody>
                    <a:bodyPr/>
                    <a:lstStyle/>
                    <a:p>
                      <a:pPr algn="ctr"/>
                      <a:endParaRPr lang="en-US" sz="1400" b="1" dirty="0"/>
                    </a:p>
                  </a:txBody>
                  <a:tcPr/>
                </a:tc>
              </a:tr>
            </a:tbl>
          </a:graphicData>
        </a:graphic>
      </p:graphicFrame>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vm.jpg"/>
          <p:cNvPicPr>
            <a:picLocks noChangeAspect="1"/>
          </p:cNvPicPr>
          <p:nvPr/>
        </p:nvPicPr>
        <p:blipFill>
          <a:blip r:embed="rId2"/>
          <a:stretch>
            <a:fillRect/>
          </a:stretch>
        </p:blipFill>
        <p:spPr>
          <a:xfrm>
            <a:off x="414337" y="742156"/>
            <a:ext cx="9525000" cy="5715000"/>
          </a:xfrm>
          <a:prstGeom prst="rect">
            <a:avLst/>
          </a:prstGeom>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bwMode="auto">
          <a:xfrm>
            <a:off x="771525" y="158750"/>
            <a:ext cx="8734425" cy="5618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0" dirty="0" smtClean="0"/>
              <a:t/>
            </a:r>
            <a:br>
              <a:rPr lang="en-US" b="0" dirty="0" smtClean="0"/>
            </a:br>
            <a:endParaRPr lang="en-US" dirty="0" smtClean="0"/>
          </a:p>
        </p:txBody>
      </p:sp>
      <p:sp>
        <p:nvSpPr>
          <p:cNvPr id="44035" name="Rectangle 4"/>
          <p:cNvSpPr>
            <a:spLocks noChangeArrowheads="1"/>
          </p:cNvSpPr>
          <p:nvPr/>
        </p:nvSpPr>
        <p:spPr bwMode="auto">
          <a:xfrm>
            <a:off x="4648200" y="0"/>
            <a:ext cx="1257300" cy="685800"/>
          </a:xfrm>
          <a:prstGeom prst="rect">
            <a:avLst/>
          </a:prstGeom>
          <a:noFill/>
          <a:ln w="9525">
            <a:noFill/>
            <a:miter lim="800000"/>
            <a:headEnd/>
            <a:tailEnd/>
          </a:ln>
        </p:spPr>
        <p:txBody>
          <a:bodyPr wrap="none">
            <a:spAutoFit/>
          </a:bodyPr>
          <a:lstStyle/>
          <a:p>
            <a:pPr>
              <a:spcBef>
                <a:spcPct val="0"/>
              </a:spcBef>
            </a:pPr>
            <a:r>
              <a:rPr lang="en-US" sz="3900">
                <a:solidFill>
                  <a:srgbClr val="FFFF00"/>
                </a:solidFill>
              </a:rPr>
              <a:t>EVM</a:t>
            </a:r>
          </a:p>
        </p:txBody>
      </p:sp>
      <p:sp>
        <p:nvSpPr>
          <p:cNvPr id="48134" name="AutoShape 6"/>
          <p:cNvSpPr>
            <a:spLocks noChangeArrowheads="1"/>
          </p:cNvSpPr>
          <p:nvPr/>
        </p:nvSpPr>
        <p:spPr bwMode="auto">
          <a:xfrm>
            <a:off x="1458913" y="2467631"/>
            <a:ext cx="7245350" cy="2094190"/>
          </a:xfrm>
          <a:prstGeom prst="roundRect">
            <a:avLst>
              <a:gd name="adj" fmla="val 16667"/>
            </a:avLst>
          </a:prstGeom>
          <a:gradFill rotWithShape="0">
            <a:gsLst>
              <a:gs pos="0">
                <a:schemeClr val="accent1"/>
              </a:gs>
              <a:gs pos="100000">
                <a:schemeClr val="accent1">
                  <a:gamma/>
                  <a:shade val="46275"/>
                  <a:invGamma/>
                </a:schemeClr>
              </a:gs>
            </a:gsLst>
            <a:lin ang="5400000" scaled="1"/>
          </a:gradFill>
          <a:ln w="9525">
            <a:noFill/>
            <a:round/>
            <a:headEnd/>
            <a:tailEnd/>
          </a:ln>
          <a:effectLst/>
        </p:spPr>
        <p:txBody>
          <a:bodyPr anchor="ctr">
            <a:spAutoFit/>
          </a:bodyPr>
          <a:lstStyle/>
          <a:p>
            <a:pPr eaLnBrk="0" hangingPunct="0">
              <a:spcBef>
                <a:spcPct val="0"/>
              </a:spcBef>
              <a:defRPr/>
            </a:pPr>
            <a:r>
              <a:rPr lang="en-US" sz="3900" dirty="0" smtClean="0">
                <a:solidFill>
                  <a:srgbClr val="FFFF00"/>
                </a:solidFill>
              </a:rPr>
              <a:t>Preparation (Commissioning) of </a:t>
            </a:r>
            <a:r>
              <a:rPr lang="en-US" sz="3900" dirty="0">
                <a:solidFill>
                  <a:srgbClr val="FFFF00"/>
                </a:solidFill>
              </a:rPr>
              <a:t>EVM by</a:t>
            </a:r>
            <a:br>
              <a:rPr lang="en-US" sz="3900" dirty="0">
                <a:solidFill>
                  <a:srgbClr val="FFFF00"/>
                </a:solidFill>
              </a:rPr>
            </a:br>
            <a:r>
              <a:rPr lang="en-US" sz="3900" dirty="0">
                <a:solidFill>
                  <a:srgbClr val="FFFF00"/>
                </a:solidFill>
              </a:rPr>
              <a:t>Returning Officers</a:t>
            </a:r>
            <a:r>
              <a:rPr lang="en-US" sz="3900" b="0" dirty="0">
                <a:solidFill>
                  <a:srgbClr val="FFFF00"/>
                </a:solidFill>
              </a:rPr>
              <a:t> </a:t>
            </a:r>
            <a:r>
              <a:rPr lang="en-US" sz="3900" dirty="0">
                <a:solidFill>
                  <a:srgbClr val="FFFF00"/>
                </a:solidFill>
              </a:rPr>
              <a:t>(RO)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RAVI\Desktop\TLD PHOTOS 04.04.18\Binder1_Page_2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05509" y="2189069"/>
            <a:ext cx="3282629" cy="3418401"/>
          </a:xfrm>
          <a:prstGeom prst="rect">
            <a:avLst/>
          </a:prstGeom>
          <a:noFill/>
          <a:extLst>
            <a:ext uri="{909E8E84-426E-40DD-AFC4-6F175D3DCCD1}">
              <a14:hiddenFill xmlns:a14="http://schemas.microsoft.com/office/drawing/2010/main" xmlns="">
                <a:solidFill>
                  <a:srgbClr val="FFFFFF"/>
                </a:solidFill>
              </a14:hiddenFill>
            </a:ext>
          </a:extLst>
        </p:spPr>
      </p:pic>
      <p:sp>
        <p:nvSpPr>
          <p:cNvPr id="45059" name="Rectangle 2"/>
          <p:cNvSpPr>
            <a:spLocks noGrp="1" noChangeArrowheads="1"/>
          </p:cNvSpPr>
          <p:nvPr>
            <p:ph type="title"/>
          </p:nvPr>
        </p:nvSpPr>
        <p:spPr bwMode="auto">
          <a:xfrm>
            <a:off x="762000" y="0"/>
            <a:ext cx="9163050" cy="59531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500" smtClean="0">
                <a:solidFill>
                  <a:srgbClr val="FFFF00"/>
                </a:solidFill>
              </a:rPr>
              <a:t>EVM - Ballot Paper Details</a:t>
            </a:r>
          </a:p>
        </p:txBody>
      </p:sp>
      <p:grpSp>
        <p:nvGrpSpPr>
          <p:cNvPr id="2" name="Group 53"/>
          <p:cNvGrpSpPr>
            <a:grpSpLocks/>
          </p:cNvGrpSpPr>
          <p:nvPr/>
        </p:nvGrpSpPr>
        <p:grpSpPr bwMode="auto">
          <a:xfrm>
            <a:off x="4738687" y="5595658"/>
            <a:ext cx="2917825" cy="974725"/>
            <a:chOff x="2422" y="3216"/>
            <a:chExt cx="1838" cy="614"/>
          </a:xfrm>
        </p:grpSpPr>
        <p:sp>
          <p:nvSpPr>
            <p:cNvPr id="45069" name="AutoShape 43"/>
            <p:cNvSpPr>
              <a:spLocks noChangeArrowheads="1"/>
            </p:cNvSpPr>
            <p:nvPr/>
          </p:nvSpPr>
          <p:spPr bwMode="auto">
            <a:xfrm>
              <a:off x="2422" y="3552"/>
              <a:ext cx="1838" cy="278"/>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Candidate’s Serial No.</a:t>
              </a:r>
            </a:p>
          </p:txBody>
        </p:sp>
        <p:sp>
          <p:nvSpPr>
            <p:cNvPr id="45070" name="Line 48"/>
            <p:cNvSpPr>
              <a:spLocks noChangeShapeType="1"/>
            </p:cNvSpPr>
            <p:nvPr/>
          </p:nvSpPr>
          <p:spPr bwMode="auto">
            <a:xfrm flipV="1">
              <a:off x="2496" y="3216"/>
              <a:ext cx="0" cy="336"/>
            </a:xfrm>
            <a:prstGeom prst="line">
              <a:avLst/>
            </a:prstGeom>
            <a:noFill/>
            <a:ln w="57150">
              <a:solidFill>
                <a:srgbClr val="FF0000"/>
              </a:solidFill>
              <a:round/>
              <a:headEnd/>
              <a:tailEnd type="triangle" w="med" len="med"/>
            </a:ln>
          </p:spPr>
          <p:txBody>
            <a:bodyPr/>
            <a:lstStyle/>
            <a:p>
              <a:endParaRPr lang="en-US"/>
            </a:p>
          </p:txBody>
        </p:sp>
      </p:grpSp>
      <p:grpSp>
        <p:nvGrpSpPr>
          <p:cNvPr id="3" name="Group 61"/>
          <p:cNvGrpSpPr>
            <a:grpSpLocks/>
          </p:cNvGrpSpPr>
          <p:nvPr/>
        </p:nvGrpSpPr>
        <p:grpSpPr bwMode="auto">
          <a:xfrm>
            <a:off x="6586537" y="2939420"/>
            <a:ext cx="3581400" cy="1123950"/>
            <a:chOff x="4080" y="1950"/>
            <a:chExt cx="2256" cy="708"/>
          </a:xfrm>
        </p:grpSpPr>
        <p:sp>
          <p:nvSpPr>
            <p:cNvPr id="45067" name="AutoShape 45"/>
            <p:cNvSpPr>
              <a:spLocks noChangeArrowheads="1"/>
            </p:cNvSpPr>
            <p:nvPr/>
          </p:nvSpPr>
          <p:spPr bwMode="auto">
            <a:xfrm>
              <a:off x="5040" y="1950"/>
              <a:ext cx="1296" cy="708"/>
            </a:xfrm>
            <a:prstGeom prst="roundRect">
              <a:avLst>
                <a:gd name="adj" fmla="val 16667"/>
              </a:avLst>
            </a:prstGeom>
            <a:solidFill>
              <a:schemeClr val="accent1"/>
            </a:solidFill>
            <a:ln w="9525">
              <a:solidFill>
                <a:schemeClr val="tx1"/>
              </a:solidFill>
              <a:round/>
              <a:headEnd/>
              <a:tailEnd/>
            </a:ln>
          </p:spPr>
          <p:txBody>
            <a:bodyPr wrap="square" anchor="ctr">
              <a:spAutoFit/>
            </a:bodyPr>
            <a:lstStyle/>
            <a:p>
              <a:pPr>
                <a:spcBef>
                  <a:spcPct val="0"/>
                </a:spcBef>
              </a:pPr>
              <a:r>
                <a:rPr lang="en-US" dirty="0">
                  <a:solidFill>
                    <a:srgbClr val="FFFF00"/>
                  </a:solidFill>
                </a:rPr>
                <a:t>Candidate’s Election Symbol</a:t>
              </a:r>
            </a:p>
          </p:txBody>
        </p:sp>
        <p:sp>
          <p:nvSpPr>
            <p:cNvPr id="45068" name="Line 50"/>
            <p:cNvSpPr>
              <a:spLocks noChangeShapeType="1"/>
            </p:cNvSpPr>
            <p:nvPr/>
          </p:nvSpPr>
          <p:spPr bwMode="auto">
            <a:xfrm flipH="1">
              <a:off x="4080" y="2304"/>
              <a:ext cx="960" cy="0"/>
            </a:xfrm>
            <a:prstGeom prst="line">
              <a:avLst/>
            </a:prstGeom>
            <a:noFill/>
            <a:ln w="57150">
              <a:solidFill>
                <a:srgbClr val="FF0000"/>
              </a:solidFill>
              <a:round/>
              <a:headEnd/>
              <a:tailEnd type="triangle" w="med" len="med"/>
            </a:ln>
          </p:spPr>
          <p:txBody>
            <a:bodyPr/>
            <a:lstStyle/>
            <a:p>
              <a:endParaRPr lang="en-US"/>
            </a:p>
          </p:txBody>
        </p:sp>
      </p:grpSp>
      <p:grpSp>
        <p:nvGrpSpPr>
          <p:cNvPr id="4" name="Group 60"/>
          <p:cNvGrpSpPr>
            <a:grpSpLocks/>
          </p:cNvGrpSpPr>
          <p:nvPr/>
        </p:nvGrpSpPr>
        <p:grpSpPr bwMode="auto">
          <a:xfrm>
            <a:off x="4617476" y="1027017"/>
            <a:ext cx="2917825" cy="1371600"/>
            <a:chOff x="2112" y="864"/>
            <a:chExt cx="1838" cy="864"/>
          </a:xfrm>
        </p:grpSpPr>
        <p:sp>
          <p:nvSpPr>
            <p:cNvPr id="45065" name="AutoShape 44"/>
            <p:cNvSpPr>
              <a:spLocks noChangeArrowheads="1"/>
            </p:cNvSpPr>
            <p:nvPr/>
          </p:nvSpPr>
          <p:spPr bwMode="auto">
            <a:xfrm>
              <a:off x="2112" y="864"/>
              <a:ext cx="1838" cy="278"/>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Candidate’s Name</a:t>
              </a:r>
            </a:p>
          </p:txBody>
        </p:sp>
        <p:sp>
          <p:nvSpPr>
            <p:cNvPr id="45066" name="Line 59"/>
            <p:cNvSpPr>
              <a:spLocks noChangeShapeType="1"/>
            </p:cNvSpPr>
            <p:nvPr/>
          </p:nvSpPr>
          <p:spPr bwMode="auto">
            <a:xfrm>
              <a:off x="2928" y="1152"/>
              <a:ext cx="0" cy="576"/>
            </a:xfrm>
            <a:prstGeom prst="line">
              <a:avLst/>
            </a:prstGeom>
            <a:noFill/>
            <a:ln w="57150">
              <a:solidFill>
                <a:srgbClr val="FF0000"/>
              </a:solidFill>
              <a:round/>
              <a:headEnd/>
              <a:tailEnd type="triangle" w="med" len="med"/>
            </a:ln>
          </p:spPr>
          <p:txBody>
            <a:bodyPr/>
            <a:lstStyle/>
            <a:p>
              <a:endParaRPr lang="en-US"/>
            </a:p>
          </p:txBody>
        </p:sp>
      </p:grpSp>
      <p:pic>
        <p:nvPicPr>
          <p:cNvPr id="22530" name="Picture 2" descr="C:\Users\RAVI\Desktop\EVM PPT\WP_20180508_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0537" y="1157179"/>
            <a:ext cx="3733800" cy="529997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C:\Users\RAVI\Desktop\TLD PHOTOS 04.04.18\Binder1_Page_23 cro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24400" y="2959006"/>
            <a:ext cx="3537312" cy="1871114"/>
          </a:xfrm>
          <a:prstGeom prst="rect">
            <a:avLst/>
          </a:prstGeom>
          <a:noFill/>
          <a:extLst>
            <a:ext uri="{909E8E84-426E-40DD-AFC4-6F175D3DCCD1}">
              <a14:hiddenFill xmlns:a14="http://schemas.microsoft.com/office/drawing/2010/main" xmlns="">
                <a:solidFill>
                  <a:srgbClr val="FFFFFF"/>
                </a:solidFill>
              </a14:hiddenFill>
            </a:ext>
          </a:extLst>
        </p:spPr>
      </p:pic>
      <p:sp>
        <p:nvSpPr>
          <p:cNvPr id="46083" name="Rectangle 21"/>
          <p:cNvSpPr>
            <a:spLocks noGrp="1" noChangeArrowheads="1"/>
          </p:cNvSpPr>
          <p:nvPr>
            <p:ph type="body" idx="1"/>
          </p:nvPr>
        </p:nvSpPr>
        <p:spPr bwMode="auto">
          <a:xfrm>
            <a:off x="600075" y="838200"/>
            <a:ext cx="9163050" cy="990600"/>
          </a:xfrm>
          <a:noFill/>
          <a:ln>
            <a:miter lim="800000"/>
            <a:headEnd/>
            <a:tailEnd/>
          </a:ln>
        </p:spPr>
        <p:txBody>
          <a:bodyPr vert="horz" wrap="square" lIns="91440" tIns="45720" rIns="91440" bIns="45720" numCol="1" anchor="t" anchorCtr="0" compatLnSpc="1">
            <a:prstTxWarp prst="textNoShape">
              <a:avLst/>
            </a:prstTxWarp>
          </a:bodyPr>
          <a:lstStyle/>
          <a:p>
            <a:pPr marL="579438" indent="-579438" eaLnBrk="1" hangingPunct="1">
              <a:buFontTx/>
              <a:buNone/>
            </a:pPr>
            <a:r>
              <a:rPr lang="en-US" b="1" smtClean="0"/>
              <a:t>	</a:t>
            </a:r>
          </a:p>
        </p:txBody>
      </p:sp>
      <p:sp>
        <p:nvSpPr>
          <p:cNvPr id="46084" name="Rectangle 22"/>
          <p:cNvSpPr>
            <a:spLocks noChangeArrowheads="1"/>
          </p:cNvSpPr>
          <p:nvPr/>
        </p:nvSpPr>
        <p:spPr bwMode="auto">
          <a:xfrm>
            <a:off x="685800" y="76200"/>
            <a:ext cx="9163050" cy="436563"/>
          </a:xfrm>
          <a:prstGeom prst="rect">
            <a:avLst/>
          </a:prstGeom>
          <a:noFill/>
          <a:ln w="9525">
            <a:noFill/>
            <a:miter lim="800000"/>
            <a:headEnd/>
            <a:tailEnd/>
          </a:ln>
        </p:spPr>
        <p:txBody>
          <a:bodyPr lIns="99432" tIns="49716" rIns="99432" bIns="49716" anchor="ctr"/>
          <a:lstStyle/>
          <a:p>
            <a:pPr defTabSz="993775">
              <a:spcBef>
                <a:spcPct val="0"/>
              </a:spcBef>
            </a:pPr>
            <a:r>
              <a:rPr lang="en-US" sz="3500">
                <a:solidFill>
                  <a:srgbClr val="FFFF00"/>
                </a:solidFill>
              </a:rPr>
              <a:t>EVM - Fixing of Ballot paper</a:t>
            </a:r>
          </a:p>
        </p:txBody>
      </p:sp>
      <p:sp>
        <p:nvSpPr>
          <p:cNvPr id="46085" name="AutoShape 37"/>
          <p:cNvSpPr>
            <a:spLocks noChangeArrowheads="1"/>
          </p:cNvSpPr>
          <p:nvPr/>
        </p:nvSpPr>
        <p:spPr bwMode="auto">
          <a:xfrm>
            <a:off x="806450" y="766763"/>
            <a:ext cx="8718550" cy="1290637"/>
          </a:xfrm>
          <a:prstGeom prst="roundRect">
            <a:avLst>
              <a:gd name="adj" fmla="val 16667"/>
            </a:avLst>
          </a:prstGeom>
          <a:solidFill>
            <a:schemeClr val="accent1"/>
          </a:solidFill>
          <a:ln w="9525">
            <a:solidFill>
              <a:schemeClr val="tx1"/>
            </a:solidFill>
            <a:round/>
            <a:headEnd/>
            <a:tailEnd/>
          </a:ln>
        </p:spPr>
        <p:txBody>
          <a:bodyPr anchor="ctr">
            <a:spAutoFit/>
          </a:bodyPr>
          <a:lstStyle/>
          <a:p>
            <a:pPr>
              <a:lnSpc>
                <a:spcPct val="90000"/>
              </a:lnSpc>
            </a:pPr>
            <a:r>
              <a:rPr lang="en-US" sz="2600" dirty="0">
                <a:solidFill>
                  <a:srgbClr val="FFFF00"/>
                </a:solidFill>
              </a:rPr>
              <a:t>Fix ballot paper and ensure alignment of Ballot paper (align the partition line of ballot paper with the grooves on the cover)</a:t>
            </a:r>
            <a:endParaRPr lang="en-US" sz="1800" dirty="0">
              <a:solidFill>
                <a:srgbClr val="FFFF00"/>
              </a:solidFill>
            </a:endParaRPr>
          </a:p>
        </p:txBody>
      </p:sp>
      <p:sp>
        <p:nvSpPr>
          <p:cNvPr id="46087" name="Line 31"/>
          <p:cNvSpPr>
            <a:spLocks noChangeShapeType="1"/>
          </p:cNvSpPr>
          <p:nvPr/>
        </p:nvSpPr>
        <p:spPr bwMode="auto">
          <a:xfrm>
            <a:off x="5748337" y="4020670"/>
            <a:ext cx="0" cy="1573306"/>
          </a:xfrm>
          <a:prstGeom prst="line">
            <a:avLst/>
          </a:prstGeom>
          <a:noFill/>
          <a:ln w="57150">
            <a:solidFill>
              <a:srgbClr val="FF0000"/>
            </a:solidFill>
            <a:round/>
            <a:headEnd type="triangle" w="med" len="med"/>
            <a:tailEnd/>
          </a:ln>
        </p:spPr>
        <p:txBody>
          <a:bodyPr/>
          <a:lstStyle/>
          <a:p>
            <a:endParaRPr lang="en-US"/>
          </a:p>
        </p:txBody>
      </p:sp>
      <p:sp>
        <p:nvSpPr>
          <p:cNvPr id="46088" name="AutoShape 38"/>
          <p:cNvSpPr>
            <a:spLocks noChangeArrowheads="1"/>
          </p:cNvSpPr>
          <p:nvPr/>
        </p:nvSpPr>
        <p:spPr bwMode="auto">
          <a:xfrm>
            <a:off x="4376737" y="5593976"/>
            <a:ext cx="4419600" cy="762000"/>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a:solidFill>
                  <a:srgbClr val="FFFF00"/>
                </a:solidFill>
              </a:rPr>
              <a:t>Properly aligned</a:t>
            </a:r>
          </a:p>
          <a:p>
            <a:pPr>
              <a:spcBef>
                <a:spcPct val="0"/>
              </a:spcBef>
            </a:pPr>
            <a:r>
              <a:rPr lang="en-US" dirty="0">
                <a:solidFill>
                  <a:srgbClr val="FFFF00"/>
                </a:solidFill>
              </a:rPr>
              <a:t>Ballot paper</a:t>
            </a:r>
          </a:p>
        </p:txBody>
      </p:sp>
      <p:sp>
        <p:nvSpPr>
          <p:cNvPr id="46089" name="Line 43"/>
          <p:cNvSpPr>
            <a:spLocks noChangeShapeType="1"/>
          </p:cNvSpPr>
          <p:nvPr/>
        </p:nvSpPr>
        <p:spPr bwMode="auto">
          <a:xfrm>
            <a:off x="5410200" y="4018756"/>
            <a:ext cx="838200" cy="0"/>
          </a:xfrm>
          <a:prstGeom prst="line">
            <a:avLst/>
          </a:prstGeom>
          <a:noFill/>
          <a:ln w="57150">
            <a:solidFill>
              <a:srgbClr val="FF0000"/>
            </a:solidFill>
            <a:round/>
            <a:headEnd/>
            <a:tailEnd/>
          </a:ln>
        </p:spPr>
        <p:txBody>
          <a:bodyPr/>
          <a:lstStyle/>
          <a:p>
            <a:endParaRPr lang="en-US"/>
          </a:p>
        </p:txBody>
      </p:sp>
      <p:pic>
        <p:nvPicPr>
          <p:cNvPr id="32770" name="Picture 2" descr="C:\Users\RAVI\Desktop\TLD PHOTOS 04.04.18\Binder1_Page_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7158" y="2228547"/>
            <a:ext cx="2283779" cy="430480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98" name="Picture 186" descr="C:\Users\RAVI\Desktop\TLD PHOTOS 04.04.18\DSC_468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3159" y="2429306"/>
            <a:ext cx="3250082" cy="397149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3314" name="Object 75"/>
          <p:cNvGraphicFramePr>
            <a:graphicFrameLocks noChangeAspect="1"/>
          </p:cNvGraphicFramePr>
          <p:nvPr/>
        </p:nvGraphicFramePr>
        <p:xfrm>
          <a:off x="4953000" y="5254625"/>
          <a:ext cx="1676400" cy="1146175"/>
        </p:xfrm>
        <a:graphic>
          <a:graphicData uri="http://schemas.openxmlformats.org/presentationml/2006/ole">
            <p:oleObj spid="_x0000_s13743" name="Photo Editor Photo" r:id="rId4" imgW="5630061" imgH="3847619" progId="">
              <p:embed/>
            </p:oleObj>
          </a:graphicData>
        </a:graphic>
      </p:graphicFrame>
      <p:graphicFrame>
        <p:nvGraphicFramePr>
          <p:cNvPr id="13315" name="Object 74"/>
          <p:cNvGraphicFramePr>
            <a:graphicFrameLocks noChangeAspect="1"/>
          </p:cNvGraphicFramePr>
          <p:nvPr/>
        </p:nvGraphicFramePr>
        <p:xfrm>
          <a:off x="4953000" y="4038600"/>
          <a:ext cx="1676400" cy="1077913"/>
        </p:xfrm>
        <a:graphic>
          <a:graphicData uri="http://schemas.openxmlformats.org/presentationml/2006/ole">
            <p:oleObj spid="_x0000_s13744" name="Photo Editor Photo" r:id="rId5" imgW="5838095" imgH="3753374" progId="">
              <p:embed/>
            </p:oleObj>
          </a:graphicData>
        </a:graphic>
      </p:graphicFrame>
      <p:graphicFrame>
        <p:nvGraphicFramePr>
          <p:cNvPr id="13316" name="Object 73"/>
          <p:cNvGraphicFramePr>
            <a:graphicFrameLocks noChangeAspect="1"/>
          </p:cNvGraphicFramePr>
          <p:nvPr/>
        </p:nvGraphicFramePr>
        <p:xfrm>
          <a:off x="4953000" y="2895600"/>
          <a:ext cx="1676400" cy="1101725"/>
        </p:xfrm>
        <a:graphic>
          <a:graphicData uri="http://schemas.openxmlformats.org/presentationml/2006/ole">
            <p:oleObj spid="_x0000_s13745" name="Photo Editor Photo" r:id="rId6" imgW="5772956" imgH="3971429" progId="">
              <p:embed/>
            </p:oleObj>
          </a:graphicData>
        </a:graphic>
      </p:graphicFrame>
      <p:graphicFrame>
        <p:nvGraphicFramePr>
          <p:cNvPr id="13317" name="Object 72"/>
          <p:cNvGraphicFramePr>
            <a:graphicFrameLocks noChangeAspect="1"/>
          </p:cNvGraphicFramePr>
          <p:nvPr/>
        </p:nvGraphicFramePr>
        <p:xfrm>
          <a:off x="4953000" y="1687513"/>
          <a:ext cx="1676400" cy="1177925"/>
        </p:xfrm>
        <a:graphic>
          <a:graphicData uri="http://schemas.openxmlformats.org/presentationml/2006/ole">
            <p:oleObj spid="_x0000_s13746" name="Photo Editor Photo" r:id="rId7" imgW="4029637" imgH="2828571" progId="">
              <p:embed/>
            </p:oleObj>
          </a:graphicData>
        </a:graphic>
      </p:graphicFrame>
      <p:sp>
        <p:nvSpPr>
          <p:cNvPr id="13319" name="Rectangle 3"/>
          <p:cNvSpPr>
            <a:spLocks noChangeArrowheads="1"/>
          </p:cNvSpPr>
          <p:nvPr/>
        </p:nvSpPr>
        <p:spPr bwMode="auto">
          <a:xfrm>
            <a:off x="771525" y="-166688"/>
            <a:ext cx="9591675" cy="1187451"/>
          </a:xfrm>
          <a:prstGeom prst="rect">
            <a:avLst/>
          </a:prstGeom>
          <a:noFill/>
          <a:ln w="9525">
            <a:noFill/>
            <a:miter lim="800000"/>
            <a:headEnd/>
            <a:tailEnd/>
          </a:ln>
        </p:spPr>
        <p:txBody>
          <a:bodyPr lIns="99432" tIns="49716" rIns="99432" bIns="49716" anchor="ctr"/>
          <a:lstStyle/>
          <a:p>
            <a:pPr defTabSz="993775">
              <a:spcBef>
                <a:spcPct val="0"/>
              </a:spcBef>
            </a:pPr>
            <a:r>
              <a:rPr lang="en-US" sz="3200" dirty="0">
                <a:solidFill>
                  <a:srgbClr val="FFFF00"/>
                </a:solidFill>
              </a:rPr>
              <a:t>EVM – </a:t>
            </a:r>
            <a:r>
              <a:rPr lang="en-US" sz="3200" dirty="0" smtClean="0">
                <a:solidFill>
                  <a:srgbClr val="FFFF00"/>
                </a:solidFill>
              </a:rPr>
              <a:t>Ballot </a:t>
            </a:r>
            <a:r>
              <a:rPr lang="en-US" sz="3200" dirty="0">
                <a:solidFill>
                  <a:srgbClr val="FFFF00"/>
                </a:solidFill>
              </a:rPr>
              <a:t>Units - Setting the Slide Switch</a:t>
            </a:r>
          </a:p>
        </p:txBody>
      </p:sp>
      <p:grpSp>
        <p:nvGrpSpPr>
          <p:cNvPr id="2" name="Group 70"/>
          <p:cNvGrpSpPr>
            <a:grpSpLocks/>
          </p:cNvGrpSpPr>
          <p:nvPr/>
        </p:nvGrpSpPr>
        <p:grpSpPr bwMode="auto">
          <a:xfrm>
            <a:off x="7467600" y="1198994"/>
            <a:ext cx="2743200" cy="2362201"/>
            <a:chOff x="4464" y="545"/>
            <a:chExt cx="1728" cy="1488"/>
          </a:xfrm>
        </p:grpSpPr>
        <p:sp>
          <p:nvSpPr>
            <p:cNvPr id="13336" name="AutoShape 35"/>
            <p:cNvSpPr>
              <a:spLocks noChangeArrowheads="1"/>
            </p:cNvSpPr>
            <p:nvPr/>
          </p:nvSpPr>
          <p:spPr bwMode="auto">
            <a:xfrm>
              <a:off x="4464" y="545"/>
              <a:ext cx="1728" cy="463"/>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dirty="0" smtClean="0">
                  <a:solidFill>
                    <a:srgbClr val="FFFF00"/>
                  </a:solidFill>
                </a:rPr>
                <a:t>Rotate wheel </a:t>
              </a:r>
              <a:r>
                <a:rPr lang="en-US" dirty="0">
                  <a:solidFill>
                    <a:srgbClr val="FFFF00"/>
                  </a:solidFill>
                </a:rPr>
                <a:t>to </a:t>
              </a:r>
              <a:endParaRPr lang="en-US" dirty="0" smtClean="0">
                <a:solidFill>
                  <a:srgbClr val="FFFF00"/>
                </a:solidFill>
              </a:endParaRPr>
            </a:p>
            <a:p>
              <a:pPr>
                <a:spcBef>
                  <a:spcPct val="0"/>
                </a:spcBef>
              </a:pPr>
              <a:r>
                <a:rPr lang="en-US" dirty="0" smtClean="0">
                  <a:solidFill>
                    <a:srgbClr val="FFFF00"/>
                  </a:solidFill>
                </a:rPr>
                <a:t>set </a:t>
              </a:r>
              <a:r>
                <a:rPr lang="en-US" dirty="0">
                  <a:solidFill>
                    <a:srgbClr val="FFFF00"/>
                  </a:solidFill>
                </a:rPr>
                <a:t>position</a:t>
              </a:r>
            </a:p>
          </p:txBody>
        </p:sp>
        <p:sp>
          <p:nvSpPr>
            <p:cNvPr id="13337" name="Line 36"/>
            <p:cNvSpPr>
              <a:spLocks noChangeShapeType="1"/>
            </p:cNvSpPr>
            <p:nvPr/>
          </p:nvSpPr>
          <p:spPr bwMode="auto">
            <a:xfrm>
              <a:off x="5568" y="1008"/>
              <a:ext cx="0" cy="1025"/>
            </a:xfrm>
            <a:prstGeom prst="line">
              <a:avLst/>
            </a:prstGeom>
            <a:noFill/>
            <a:ln w="57150">
              <a:solidFill>
                <a:srgbClr val="FF0000"/>
              </a:solidFill>
              <a:round/>
              <a:headEnd/>
              <a:tailEnd type="triangle" w="med" len="med"/>
            </a:ln>
          </p:spPr>
          <p:txBody>
            <a:bodyPr/>
            <a:lstStyle/>
            <a:p>
              <a:endParaRPr lang="en-US"/>
            </a:p>
          </p:txBody>
        </p:sp>
      </p:grpSp>
      <p:sp>
        <p:nvSpPr>
          <p:cNvPr id="13321" name="AutoShape 37"/>
          <p:cNvSpPr>
            <a:spLocks noChangeArrowheads="1"/>
          </p:cNvSpPr>
          <p:nvPr/>
        </p:nvSpPr>
        <p:spPr bwMode="auto">
          <a:xfrm>
            <a:off x="228599" y="1066800"/>
            <a:ext cx="3309937" cy="533400"/>
          </a:xfrm>
          <a:prstGeom prst="roundRect">
            <a:avLst>
              <a:gd name="adj" fmla="val 16667"/>
            </a:avLst>
          </a:prstGeom>
          <a:solidFill>
            <a:schemeClr val="accent1"/>
          </a:solidFill>
          <a:ln w="9525">
            <a:solidFill>
              <a:schemeClr val="tx1"/>
            </a:solidFill>
            <a:round/>
            <a:headEnd/>
            <a:tailEnd/>
          </a:ln>
        </p:spPr>
        <p:txBody>
          <a:bodyPr wrap="none" anchor="ctr"/>
          <a:lstStyle/>
          <a:p>
            <a:pPr>
              <a:spcBef>
                <a:spcPct val="0"/>
              </a:spcBef>
            </a:pPr>
            <a:r>
              <a:rPr lang="en-US" sz="2200" dirty="0">
                <a:solidFill>
                  <a:srgbClr val="FFFF00"/>
                </a:solidFill>
              </a:rPr>
              <a:t>Set  </a:t>
            </a:r>
            <a:r>
              <a:rPr lang="en-US" sz="2200" dirty="0" smtClean="0">
                <a:solidFill>
                  <a:srgbClr val="FFFF00"/>
                </a:solidFill>
              </a:rPr>
              <a:t>Thumb Wheel  </a:t>
            </a:r>
            <a:r>
              <a:rPr lang="en-US" sz="2200" dirty="0">
                <a:solidFill>
                  <a:srgbClr val="FFFF00"/>
                </a:solidFill>
              </a:rPr>
              <a:t>to:</a:t>
            </a:r>
            <a:r>
              <a:rPr lang="en-US" sz="2200" dirty="0">
                <a:solidFill>
                  <a:srgbClr val="800000"/>
                </a:solidFill>
              </a:rPr>
              <a:t> </a:t>
            </a:r>
          </a:p>
        </p:txBody>
      </p:sp>
      <p:grpSp>
        <p:nvGrpSpPr>
          <p:cNvPr id="3" name="Group 67"/>
          <p:cNvGrpSpPr>
            <a:grpSpLocks/>
          </p:cNvGrpSpPr>
          <p:nvPr/>
        </p:nvGrpSpPr>
        <p:grpSpPr bwMode="auto">
          <a:xfrm>
            <a:off x="736600" y="2895600"/>
            <a:ext cx="5283200" cy="1017588"/>
            <a:chOff x="464" y="1824"/>
            <a:chExt cx="3328" cy="641"/>
          </a:xfrm>
        </p:grpSpPr>
        <p:sp>
          <p:nvSpPr>
            <p:cNvPr id="13334" name="AutoShape 39"/>
            <p:cNvSpPr>
              <a:spLocks noChangeArrowheads="1"/>
            </p:cNvSpPr>
            <p:nvPr/>
          </p:nvSpPr>
          <p:spPr bwMode="auto">
            <a:xfrm>
              <a:off x="464" y="1824"/>
              <a:ext cx="2128" cy="641"/>
            </a:xfrm>
            <a:prstGeom prst="roundRect">
              <a:avLst>
                <a:gd name="adj" fmla="val 16667"/>
              </a:avLst>
            </a:prstGeom>
            <a:solidFill>
              <a:schemeClr val="accent1"/>
            </a:solidFill>
            <a:ln w="9525">
              <a:solidFill>
                <a:schemeClr val="tx1"/>
              </a:solidFill>
              <a:round/>
              <a:headEnd/>
              <a:tailEnd/>
            </a:ln>
          </p:spPr>
          <p:txBody>
            <a:bodyPr anchor="ctr">
              <a:spAutoFit/>
            </a:bodyPr>
            <a:lstStyle/>
            <a:p>
              <a:pPr>
                <a:lnSpc>
                  <a:spcPct val="90000"/>
                </a:lnSpc>
                <a:spcBef>
                  <a:spcPct val="0"/>
                </a:spcBef>
              </a:pPr>
              <a:r>
                <a:rPr lang="en-US" dirty="0">
                  <a:solidFill>
                    <a:srgbClr val="FFFF00"/>
                  </a:solidFill>
                </a:rPr>
                <a:t>Position “2” in </a:t>
              </a:r>
              <a:r>
                <a:rPr lang="en-US" dirty="0" smtClean="0">
                  <a:solidFill>
                    <a:srgbClr val="FFFF00"/>
                  </a:solidFill>
                </a:rPr>
                <a:t>Ballot </a:t>
              </a:r>
              <a:r>
                <a:rPr lang="en-US" dirty="0">
                  <a:solidFill>
                    <a:srgbClr val="FFFF00"/>
                  </a:solidFill>
                </a:rPr>
                <a:t>Unit 2 for candidates between 17 and 32</a:t>
              </a:r>
            </a:p>
          </p:txBody>
        </p:sp>
        <p:sp>
          <p:nvSpPr>
            <p:cNvPr id="13335" name="Line 62"/>
            <p:cNvSpPr>
              <a:spLocks noChangeShapeType="1"/>
            </p:cNvSpPr>
            <p:nvPr/>
          </p:nvSpPr>
          <p:spPr bwMode="auto">
            <a:xfrm>
              <a:off x="2592" y="2040"/>
              <a:ext cx="1200" cy="0"/>
            </a:xfrm>
            <a:prstGeom prst="line">
              <a:avLst/>
            </a:prstGeom>
            <a:noFill/>
            <a:ln w="38100">
              <a:solidFill>
                <a:srgbClr val="FF0000"/>
              </a:solidFill>
              <a:round/>
              <a:headEnd/>
              <a:tailEnd type="triangle" w="med" len="med"/>
            </a:ln>
          </p:spPr>
          <p:txBody>
            <a:bodyPr/>
            <a:lstStyle/>
            <a:p>
              <a:endParaRPr lang="en-US"/>
            </a:p>
          </p:txBody>
        </p:sp>
      </p:grpSp>
      <p:grpSp>
        <p:nvGrpSpPr>
          <p:cNvPr id="4" name="Group 66"/>
          <p:cNvGrpSpPr>
            <a:grpSpLocks/>
          </p:cNvGrpSpPr>
          <p:nvPr/>
        </p:nvGrpSpPr>
        <p:grpSpPr bwMode="auto">
          <a:xfrm>
            <a:off x="762000" y="1752600"/>
            <a:ext cx="5276850" cy="1017588"/>
            <a:chOff x="480" y="1104"/>
            <a:chExt cx="3324" cy="641"/>
          </a:xfrm>
        </p:grpSpPr>
        <p:sp>
          <p:nvSpPr>
            <p:cNvPr id="13332" name="AutoShape 38"/>
            <p:cNvSpPr>
              <a:spLocks noChangeArrowheads="1"/>
            </p:cNvSpPr>
            <p:nvPr/>
          </p:nvSpPr>
          <p:spPr bwMode="auto">
            <a:xfrm>
              <a:off x="480" y="1104"/>
              <a:ext cx="2128" cy="641"/>
            </a:xfrm>
            <a:prstGeom prst="roundRect">
              <a:avLst>
                <a:gd name="adj" fmla="val 16667"/>
              </a:avLst>
            </a:prstGeom>
            <a:solidFill>
              <a:schemeClr val="accent1"/>
            </a:solidFill>
            <a:ln w="9525">
              <a:solidFill>
                <a:schemeClr val="tx1"/>
              </a:solidFill>
              <a:round/>
              <a:headEnd/>
              <a:tailEnd/>
            </a:ln>
          </p:spPr>
          <p:txBody>
            <a:bodyPr anchor="ctr">
              <a:spAutoFit/>
            </a:bodyPr>
            <a:lstStyle/>
            <a:p>
              <a:pPr>
                <a:lnSpc>
                  <a:spcPct val="90000"/>
                </a:lnSpc>
                <a:spcBef>
                  <a:spcPct val="0"/>
                </a:spcBef>
              </a:pPr>
              <a:r>
                <a:rPr lang="en-US" dirty="0">
                  <a:solidFill>
                    <a:srgbClr val="FFFF00"/>
                  </a:solidFill>
                </a:rPr>
                <a:t>Position “1”  in </a:t>
              </a:r>
              <a:r>
                <a:rPr lang="en-US" dirty="0" smtClean="0">
                  <a:solidFill>
                    <a:srgbClr val="FFFF00"/>
                  </a:solidFill>
                </a:rPr>
                <a:t>Ballot </a:t>
              </a:r>
              <a:r>
                <a:rPr lang="en-US" dirty="0">
                  <a:solidFill>
                    <a:srgbClr val="FFFF00"/>
                  </a:solidFill>
                </a:rPr>
                <a:t>Unit 1 if the candidates are 16 or less</a:t>
              </a:r>
              <a:endParaRPr lang="en-US" sz="2200" dirty="0">
                <a:solidFill>
                  <a:srgbClr val="FFFF00"/>
                </a:solidFill>
              </a:endParaRPr>
            </a:p>
          </p:txBody>
        </p:sp>
        <p:sp>
          <p:nvSpPr>
            <p:cNvPr id="13333" name="Line 63"/>
            <p:cNvSpPr>
              <a:spLocks noChangeShapeType="1"/>
            </p:cNvSpPr>
            <p:nvPr/>
          </p:nvSpPr>
          <p:spPr bwMode="auto">
            <a:xfrm>
              <a:off x="2604" y="1284"/>
              <a:ext cx="1200" cy="0"/>
            </a:xfrm>
            <a:prstGeom prst="line">
              <a:avLst/>
            </a:prstGeom>
            <a:noFill/>
            <a:ln w="38100">
              <a:solidFill>
                <a:srgbClr val="FF0000"/>
              </a:solidFill>
              <a:round/>
              <a:headEnd/>
              <a:tailEnd type="triangle" w="med" len="med"/>
            </a:ln>
          </p:spPr>
          <p:txBody>
            <a:bodyPr/>
            <a:lstStyle/>
            <a:p>
              <a:endParaRPr lang="en-US"/>
            </a:p>
          </p:txBody>
        </p:sp>
      </p:grpSp>
      <p:grpSp>
        <p:nvGrpSpPr>
          <p:cNvPr id="5" name="Group 68"/>
          <p:cNvGrpSpPr>
            <a:grpSpLocks/>
          </p:cNvGrpSpPr>
          <p:nvPr/>
        </p:nvGrpSpPr>
        <p:grpSpPr bwMode="auto">
          <a:xfrm>
            <a:off x="746125" y="4025900"/>
            <a:ext cx="5292725" cy="1117600"/>
            <a:chOff x="470" y="2536"/>
            <a:chExt cx="3334" cy="704"/>
          </a:xfrm>
        </p:grpSpPr>
        <p:sp>
          <p:nvSpPr>
            <p:cNvPr id="13330" name="AutoShape 41"/>
            <p:cNvSpPr>
              <a:spLocks noChangeArrowheads="1"/>
            </p:cNvSpPr>
            <p:nvPr/>
          </p:nvSpPr>
          <p:spPr bwMode="auto">
            <a:xfrm>
              <a:off x="470" y="2536"/>
              <a:ext cx="2132" cy="704"/>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Position “3” in </a:t>
              </a:r>
              <a:r>
                <a:rPr lang="en-US" dirty="0" smtClean="0">
                  <a:solidFill>
                    <a:srgbClr val="FFFF00"/>
                  </a:solidFill>
                </a:rPr>
                <a:t>Ballot </a:t>
              </a:r>
              <a:r>
                <a:rPr lang="en-US" dirty="0">
                  <a:solidFill>
                    <a:srgbClr val="FFFF00"/>
                  </a:solidFill>
                </a:rPr>
                <a:t>Unit 3 for candidates between 33 and 48</a:t>
              </a:r>
            </a:p>
          </p:txBody>
        </p:sp>
        <p:sp>
          <p:nvSpPr>
            <p:cNvPr id="13331" name="Line 64"/>
            <p:cNvSpPr>
              <a:spLocks noChangeShapeType="1"/>
            </p:cNvSpPr>
            <p:nvPr/>
          </p:nvSpPr>
          <p:spPr bwMode="auto">
            <a:xfrm>
              <a:off x="2604" y="2772"/>
              <a:ext cx="1200" cy="0"/>
            </a:xfrm>
            <a:prstGeom prst="line">
              <a:avLst/>
            </a:prstGeom>
            <a:noFill/>
            <a:ln w="38100">
              <a:solidFill>
                <a:srgbClr val="FF0000"/>
              </a:solidFill>
              <a:round/>
              <a:headEnd/>
              <a:tailEnd type="triangle" w="med" len="med"/>
            </a:ln>
          </p:spPr>
          <p:txBody>
            <a:bodyPr/>
            <a:lstStyle/>
            <a:p>
              <a:endParaRPr lang="en-US"/>
            </a:p>
          </p:txBody>
        </p:sp>
      </p:grpSp>
      <p:grpSp>
        <p:nvGrpSpPr>
          <p:cNvPr id="6" name="Group 69"/>
          <p:cNvGrpSpPr>
            <a:grpSpLocks/>
          </p:cNvGrpSpPr>
          <p:nvPr/>
        </p:nvGrpSpPr>
        <p:grpSpPr bwMode="auto">
          <a:xfrm>
            <a:off x="720725" y="5283200"/>
            <a:ext cx="5318125" cy="1117600"/>
            <a:chOff x="454" y="3328"/>
            <a:chExt cx="3350" cy="704"/>
          </a:xfrm>
        </p:grpSpPr>
        <p:sp>
          <p:nvSpPr>
            <p:cNvPr id="13328" name="AutoShape 42"/>
            <p:cNvSpPr>
              <a:spLocks noChangeArrowheads="1"/>
            </p:cNvSpPr>
            <p:nvPr/>
          </p:nvSpPr>
          <p:spPr bwMode="auto">
            <a:xfrm>
              <a:off x="454" y="3328"/>
              <a:ext cx="2138" cy="704"/>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Position “4” in </a:t>
              </a:r>
              <a:r>
                <a:rPr lang="en-US" dirty="0" smtClean="0">
                  <a:solidFill>
                    <a:srgbClr val="FFFF00"/>
                  </a:solidFill>
                </a:rPr>
                <a:t>Ballot </a:t>
              </a:r>
              <a:r>
                <a:rPr lang="en-US" dirty="0">
                  <a:solidFill>
                    <a:srgbClr val="FFFF00"/>
                  </a:solidFill>
                </a:rPr>
                <a:t>Unit 4 for candidates between 49 and 64</a:t>
              </a:r>
            </a:p>
          </p:txBody>
        </p:sp>
        <p:sp>
          <p:nvSpPr>
            <p:cNvPr id="13329" name="Line 65"/>
            <p:cNvSpPr>
              <a:spLocks noChangeShapeType="1"/>
            </p:cNvSpPr>
            <p:nvPr/>
          </p:nvSpPr>
          <p:spPr bwMode="auto">
            <a:xfrm>
              <a:off x="2604" y="3540"/>
              <a:ext cx="1200" cy="0"/>
            </a:xfrm>
            <a:prstGeom prst="line">
              <a:avLst/>
            </a:prstGeom>
            <a:noFill/>
            <a:ln w="38100">
              <a:solidFill>
                <a:srgbClr val="FF0000"/>
              </a:solidFill>
              <a:round/>
              <a:headEnd/>
              <a:tailEnd type="triangle" w="med" len="med"/>
            </a:ln>
          </p:spPr>
          <p:txBody>
            <a:bodyPr/>
            <a:lstStyle/>
            <a:p>
              <a:endParaRPr 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1500"/>
                            </p:stCondLst>
                            <p:childTnLst>
                              <p:par>
                                <p:cTn id="9" presetID="22" presetClass="entr" presetSubtype="8"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3000"/>
                            </p:stCondLst>
                            <p:childTnLst>
                              <p:par>
                                <p:cTn id="13" presetID="22" presetClass="entr" presetSubtype="8"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4500"/>
                            </p:stCondLst>
                            <p:childTnLst>
                              <p:par>
                                <p:cTn id="17" presetID="22" presetClass="entr" presetSubtype="8"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6000"/>
                            </p:stCondLst>
                            <p:childTnLst>
                              <p:par>
                                <p:cTn id="21" presetID="22" presetClass="entr" presetSubtype="1" fill="hold" nodeType="afterEffect">
                                  <p:stCondLst>
                                    <p:cond delay="100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94941" y="4569619"/>
            <a:ext cx="3330201" cy="1788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412" name="Picture 52" descr="C:\Users\RAVI\Desktop\TLD PHOTOS 04.04.18\D-05.04.2018-VVPAT\DSC_47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3284" y="1490195"/>
            <a:ext cx="3370916" cy="2909561"/>
          </a:xfrm>
          <a:prstGeom prst="rect">
            <a:avLst/>
          </a:prstGeom>
          <a:noFill/>
          <a:extLst>
            <a:ext uri="{909E8E84-426E-40DD-AFC4-6F175D3DCCD1}">
              <a14:hiddenFill xmlns:a14="http://schemas.microsoft.com/office/drawing/2010/main" xmlns="">
                <a:solidFill>
                  <a:srgbClr val="FFFFFF"/>
                </a:solidFill>
              </a14:hiddenFill>
            </a:ext>
          </a:extLst>
        </p:spPr>
      </p:pic>
      <p:pic>
        <p:nvPicPr>
          <p:cNvPr id="15363" name="Picture 24" descr="30.JPG"/>
          <p:cNvPicPr>
            <a:picLocks noChangeAspect="1"/>
          </p:cNvPicPr>
          <p:nvPr/>
        </p:nvPicPr>
        <p:blipFill>
          <a:blip r:embed="rId4" cstate="print"/>
          <a:srcRect/>
          <a:stretch>
            <a:fillRect/>
          </a:stretch>
        </p:blipFill>
        <p:spPr bwMode="auto">
          <a:xfrm>
            <a:off x="7119937" y="4569619"/>
            <a:ext cx="2971800" cy="1788784"/>
          </a:xfrm>
          <a:prstGeom prst="rect">
            <a:avLst/>
          </a:prstGeom>
          <a:noFill/>
          <a:ln w="9525">
            <a:noFill/>
            <a:miter lim="800000"/>
            <a:headEnd/>
            <a:tailEnd/>
          </a:ln>
        </p:spPr>
      </p:pic>
      <p:sp>
        <p:nvSpPr>
          <p:cNvPr id="15364" name="Rectangle 3"/>
          <p:cNvSpPr>
            <a:spLocks noChangeArrowheads="1"/>
          </p:cNvSpPr>
          <p:nvPr/>
        </p:nvSpPr>
        <p:spPr bwMode="auto">
          <a:xfrm>
            <a:off x="771525" y="-76200"/>
            <a:ext cx="9163050" cy="752475"/>
          </a:xfrm>
          <a:prstGeom prst="rect">
            <a:avLst/>
          </a:prstGeom>
          <a:noFill/>
          <a:ln w="9525">
            <a:noFill/>
            <a:miter lim="800000"/>
            <a:headEnd/>
            <a:tailEnd/>
          </a:ln>
        </p:spPr>
        <p:txBody>
          <a:bodyPr lIns="99432" tIns="49716" rIns="99432" bIns="49716" anchor="ctr"/>
          <a:lstStyle/>
          <a:p>
            <a:pPr defTabSz="993775">
              <a:spcBef>
                <a:spcPct val="0"/>
              </a:spcBef>
            </a:pPr>
            <a:r>
              <a:rPr lang="en-US" sz="3500" dirty="0">
                <a:solidFill>
                  <a:srgbClr val="FFFF00"/>
                </a:solidFill>
              </a:rPr>
              <a:t>EVM – </a:t>
            </a:r>
            <a:r>
              <a:rPr lang="en-US" sz="3500" dirty="0" smtClean="0">
                <a:solidFill>
                  <a:srgbClr val="FFFF00"/>
                </a:solidFill>
              </a:rPr>
              <a:t>Ballot </a:t>
            </a:r>
            <a:r>
              <a:rPr lang="en-US" sz="3500" dirty="0">
                <a:solidFill>
                  <a:srgbClr val="FFFF00"/>
                </a:solidFill>
              </a:rPr>
              <a:t>Unit</a:t>
            </a:r>
            <a:endParaRPr lang="en-US" sz="3900" dirty="0">
              <a:solidFill>
                <a:srgbClr val="FFFF00"/>
              </a:solidFill>
            </a:endParaRPr>
          </a:p>
        </p:txBody>
      </p:sp>
      <p:sp>
        <p:nvSpPr>
          <p:cNvPr id="66588" name="Text Box 28"/>
          <p:cNvSpPr txBox="1">
            <a:spLocks noChangeArrowheads="1"/>
          </p:cNvSpPr>
          <p:nvPr/>
        </p:nvSpPr>
        <p:spPr bwMode="auto">
          <a:xfrm>
            <a:off x="1143000" y="838200"/>
            <a:ext cx="8677275" cy="519113"/>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spAutoFit/>
          </a:bodyPr>
          <a:lstStyle/>
          <a:p>
            <a:pPr>
              <a:spcBef>
                <a:spcPct val="50000"/>
              </a:spcBef>
              <a:defRPr/>
            </a:pPr>
            <a:r>
              <a:rPr lang="en-US" sz="2800">
                <a:solidFill>
                  <a:srgbClr val="FFFF99"/>
                </a:solidFill>
              </a:rPr>
              <a:t>Masking/Unmasking of Candidate’s button</a:t>
            </a:r>
          </a:p>
        </p:txBody>
      </p:sp>
      <p:sp>
        <p:nvSpPr>
          <p:cNvPr id="66589" name="AutoShape 29"/>
          <p:cNvSpPr>
            <a:spLocks noChangeArrowheads="1"/>
          </p:cNvSpPr>
          <p:nvPr/>
        </p:nvSpPr>
        <p:spPr bwMode="auto">
          <a:xfrm>
            <a:off x="152400" y="1808956"/>
            <a:ext cx="3200400" cy="777875"/>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Mask Unused Candidates buttons</a:t>
            </a:r>
          </a:p>
        </p:txBody>
      </p:sp>
      <p:sp>
        <p:nvSpPr>
          <p:cNvPr id="66590" name="AutoShape 30"/>
          <p:cNvSpPr>
            <a:spLocks noChangeArrowheads="1"/>
          </p:cNvSpPr>
          <p:nvPr/>
        </p:nvSpPr>
        <p:spPr bwMode="auto">
          <a:xfrm>
            <a:off x="181535" y="4323556"/>
            <a:ext cx="3200400" cy="777875"/>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Close the </a:t>
            </a:r>
            <a:r>
              <a:rPr lang="en-US" dirty="0" smtClean="0">
                <a:solidFill>
                  <a:srgbClr val="FFFF00"/>
                </a:solidFill>
              </a:rPr>
              <a:t>Ballot </a:t>
            </a:r>
            <a:r>
              <a:rPr lang="en-US" dirty="0">
                <a:solidFill>
                  <a:srgbClr val="FFFF00"/>
                </a:solidFill>
              </a:rPr>
              <a:t>Unit Cover</a:t>
            </a:r>
          </a:p>
        </p:txBody>
      </p:sp>
      <p:sp>
        <p:nvSpPr>
          <p:cNvPr id="66591" name="AutoShape 31"/>
          <p:cNvSpPr>
            <a:spLocks noChangeArrowheads="1"/>
          </p:cNvSpPr>
          <p:nvPr/>
        </p:nvSpPr>
        <p:spPr bwMode="auto">
          <a:xfrm>
            <a:off x="181535" y="5603081"/>
            <a:ext cx="3200400" cy="777875"/>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Seal with tags at the top and bottom latch covers</a:t>
            </a:r>
          </a:p>
        </p:txBody>
      </p:sp>
      <p:sp>
        <p:nvSpPr>
          <p:cNvPr id="66593" name="AutoShape 33"/>
          <p:cNvSpPr>
            <a:spLocks noChangeArrowheads="1"/>
          </p:cNvSpPr>
          <p:nvPr/>
        </p:nvSpPr>
        <p:spPr bwMode="auto">
          <a:xfrm>
            <a:off x="1562100" y="2598737"/>
            <a:ext cx="381000" cy="429419"/>
          </a:xfrm>
          <a:prstGeom prst="downArrow">
            <a:avLst>
              <a:gd name="adj1" fmla="val 50000"/>
              <a:gd name="adj2" fmla="val 40000"/>
            </a:avLst>
          </a:prstGeom>
          <a:solidFill>
            <a:srgbClr val="FF0000"/>
          </a:solidFill>
          <a:ln w="9525">
            <a:solidFill>
              <a:schemeClr val="tx1"/>
            </a:solidFill>
            <a:miter lim="800000"/>
            <a:headEnd/>
            <a:tailEnd/>
          </a:ln>
        </p:spPr>
        <p:txBody>
          <a:bodyPr wrap="none" anchor="ctr"/>
          <a:lstStyle/>
          <a:p>
            <a:endParaRPr lang="en-GB"/>
          </a:p>
        </p:txBody>
      </p:sp>
      <p:sp>
        <p:nvSpPr>
          <p:cNvPr id="66594" name="AutoShape 34"/>
          <p:cNvSpPr>
            <a:spLocks noChangeArrowheads="1"/>
          </p:cNvSpPr>
          <p:nvPr/>
        </p:nvSpPr>
        <p:spPr bwMode="auto">
          <a:xfrm>
            <a:off x="1562100" y="3790156"/>
            <a:ext cx="381000" cy="533400"/>
          </a:xfrm>
          <a:prstGeom prst="downArrow">
            <a:avLst>
              <a:gd name="adj1" fmla="val 50000"/>
              <a:gd name="adj2" fmla="val 40000"/>
            </a:avLst>
          </a:prstGeom>
          <a:solidFill>
            <a:srgbClr val="FF0000"/>
          </a:solidFill>
          <a:ln w="9525">
            <a:solidFill>
              <a:schemeClr val="tx1"/>
            </a:solidFill>
            <a:miter lim="800000"/>
            <a:headEnd/>
            <a:tailEnd/>
          </a:ln>
        </p:spPr>
        <p:txBody>
          <a:bodyPr wrap="none" anchor="ctr"/>
          <a:lstStyle/>
          <a:p>
            <a:endParaRPr lang="en-GB"/>
          </a:p>
        </p:txBody>
      </p:sp>
      <p:grpSp>
        <p:nvGrpSpPr>
          <p:cNvPr id="2" name="Group 41"/>
          <p:cNvGrpSpPr>
            <a:grpSpLocks/>
          </p:cNvGrpSpPr>
          <p:nvPr/>
        </p:nvGrpSpPr>
        <p:grpSpPr bwMode="auto">
          <a:xfrm>
            <a:off x="6477000" y="2129631"/>
            <a:ext cx="3413125" cy="441325"/>
            <a:chOff x="4032" y="1248"/>
            <a:chExt cx="2150" cy="278"/>
          </a:xfrm>
        </p:grpSpPr>
        <p:sp>
          <p:nvSpPr>
            <p:cNvPr id="15384" name="AutoShape 35"/>
            <p:cNvSpPr>
              <a:spLocks noChangeArrowheads="1"/>
            </p:cNvSpPr>
            <p:nvPr/>
          </p:nvSpPr>
          <p:spPr bwMode="auto">
            <a:xfrm>
              <a:off x="4560" y="1248"/>
              <a:ext cx="1622" cy="278"/>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Candidates button</a:t>
              </a:r>
            </a:p>
          </p:txBody>
        </p:sp>
        <p:sp>
          <p:nvSpPr>
            <p:cNvPr id="15385" name="Line 38"/>
            <p:cNvSpPr>
              <a:spLocks noChangeShapeType="1"/>
            </p:cNvSpPr>
            <p:nvPr/>
          </p:nvSpPr>
          <p:spPr bwMode="auto">
            <a:xfrm flipH="1">
              <a:off x="4032" y="1440"/>
              <a:ext cx="528" cy="0"/>
            </a:xfrm>
            <a:prstGeom prst="line">
              <a:avLst/>
            </a:prstGeom>
            <a:noFill/>
            <a:ln w="57150">
              <a:solidFill>
                <a:srgbClr val="FF0000"/>
              </a:solidFill>
              <a:round/>
              <a:headEnd/>
              <a:tailEnd type="triangle" w="med" len="med"/>
            </a:ln>
          </p:spPr>
          <p:txBody>
            <a:bodyPr/>
            <a:lstStyle/>
            <a:p>
              <a:endParaRPr lang="en-US"/>
            </a:p>
          </p:txBody>
        </p:sp>
      </p:grpSp>
      <p:grpSp>
        <p:nvGrpSpPr>
          <p:cNvPr id="3" name="Group 42"/>
          <p:cNvGrpSpPr>
            <a:grpSpLocks/>
          </p:cNvGrpSpPr>
          <p:nvPr/>
        </p:nvGrpSpPr>
        <p:grpSpPr bwMode="auto">
          <a:xfrm>
            <a:off x="6391274" y="3637756"/>
            <a:ext cx="3532188" cy="441325"/>
            <a:chOff x="3957" y="1642"/>
            <a:chExt cx="2225" cy="278"/>
          </a:xfrm>
        </p:grpSpPr>
        <p:sp>
          <p:nvSpPr>
            <p:cNvPr id="15382" name="AutoShape 36"/>
            <p:cNvSpPr>
              <a:spLocks noChangeArrowheads="1"/>
            </p:cNvSpPr>
            <p:nvPr/>
          </p:nvSpPr>
          <p:spPr bwMode="auto">
            <a:xfrm>
              <a:off x="4560" y="1642"/>
              <a:ext cx="1622" cy="278"/>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smtClean="0">
                  <a:solidFill>
                    <a:srgbClr val="FFFF00"/>
                  </a:solidFill>
                </a:rPr>
                <a:t>Masking Flaps</a:t>
              </a:r>
              <a:endParaRPr lang="en-US" dirty="0">
                <a:solidFill>
                  <a:srgbClr val="FFFF00"/>
                </a:solidFill>
              </a:endParaRPr>
            </a:p>
          </p:txBody>
        </p:sp>
        <p:sp>
          <p:nvSpPr>
            <p:cNvPr id="15383" name="Line 39"/>
            <p:cNvSpPr>
              <a:spLocks noChangeShapeType="1"/>
            </p:cNvSpPr>
            <p:nvPr/>
          </p:nvSpPr>
          <p:spPr bwMode="auto">
            <a:xfrm flipH="1">
              <a:off x="3957" y="1824"/>
              <a:ext cx="603" cy="0"/>
            </a:xfrm>
            <a:prstGeom prst="line">
              <a:avLst/>
            </a:prstGeom>
            <a:noFill/>
            <a:ln w="57150">
              <a:solidFill>
                <a:srgbClr val="FF0000"/>
              </a:solidFill>
              <a:round/>
              <a:headEnd/>
              <a:tailEnd type="triangle" w="med" len="med"/>
            </a:ln>
          </p:spPr>
          <p:txBody>
            <a:bodyPr/>
            <a:lstStyle/>
            <a:p>
              <a:endParaRPr lang="en-US"/>
            </a:p>
          </p:txBody>
        </p:sp>
      </p:grpSp>
      <p:sp>
        <p:nvSpPr>
          <p:cNvPr id="15379" name="AutoShape 45"/>
          <p:cNvSpPr>
            <a:spLocks noChangeArrowheads="1"/>
          </p:cNvSpPr>
          <p:nvPr/>
        </p:nvSpPr>
        <p:spPr bwMode="auto">
          <a:xfrm>
            <a:off x="181535" y="3036425"/>
            <a:ext cx="3133165" cy="783193"/>
          </a:xfrm>
          <a:prstGeom prst="roundRect">
            <a:avLst>
              <a:gd name="adj" fmla="val 16667"/>
            </a:avLst>
          </a:prstGeom>
          <a:solidFill>
            <a:schemeClr val="accent1"/>
          </a:solidFill>
          <a:ln w="9525">
            <a:solidFill>
              <a:schemeClr val="tx1"/>
            </a:solidFill>
            <a:round/>
            <a:headEnd/>
            <a:tailEnd/>
          </a:ln>
        </p:spPr>
        <p:txBody>
          <a:bodyPr wrap="square" anchor="ctr">
            <a:spAutoFit/>
          </a:bodyPr>
          <a:lstStyle/>
          <a:p>
            <a:pPr>
              <a:spcBef>
                <a:spcPct val="0"/>
              </a:spcBef>
            </a:pPr>
            <a:r>
              <a:rPr lang="en-US" dirty="0">
                <a:solidFill>
                  <a:srgbClr val="FFFF00"/>
                </a:solidFill>
              </a:rPr>
              <a:t>Seal </a:t>
            </a:r>
            <a:r>
              <a:rPr lang="en-US" dirty="0" smtClean="0">
                <a:solidFill>
                  <a:srgbClr val="FFFF00"/>
                </a:solidFill>
              </a:rPr>
              <a:t>Inner compartment with </a:t>
            </a:r>
            <a:r>
              <a:rPr lang="en-US" dirty="0">
                <a:solidFill>
                  <a:srgbClr val="FFFF00"/>
                </a:solidFill>
              </a:rPr>
              <a:t>Tags</a:t>
            </a:r>
          </a:p>
        </p:txBody>
      </p:sp>
      <p:grpSp>
        <p:nvGrpSpPr>
          <p:cNvPr id="27" name="Group 42"/>
          <p:cNvGrpSpPr>
            <a:grpSpLocks/>
          </p:cNvGrpSpPr>
          <p:nvPr/>
        </p:nvGrpSpPr>
        <p:grpSpPr bwMode="auto">
          <a:xfrm>
            <a:off x="6357937" y="2951956"/>
            <a:ext cx="3532188" cy="441325"/>
            <a:chOff x="3957" y="1642"/>
            <a:chExt cx="2225" cy="278"/>
          </a:xfrm>
        </p:grpSpPr>
        <p:sp>
          <p:nvSpPr>
            <p:cNvPr id="28" name="AutoShape 36"/>
            <p:cNvSpPr>
              <a:spLocks noChangeArrowheads="1"/>
            </p:cNvSpPr>
            <p:nvPr/>
          </p:nvSpPr>
          <p:spPr bwMode="auto">
            <a:xfrm>
              <a:off x="4560" y="1642"/>
              <a:ext cx="1622" cy="278"/>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Masked button</a:t>
              </a:r>
            </a:p>
          </p:txBody>
        </p:sp>
        <p:sp>
          <p:nvSpPr>
            <p:cNvPr id="29" name="Line 39"/>
            <p:cNvSpPr>
              <a:spLocks noChangeShapeType="1"/>
            </p:cNvSpPr>
            <p:nvPr/>
          </p:nvSpPr>
          <p:spPr bwMode="auto">
            <a:xfrm flipH="1">
              <a:off x="3957" y="1824"/>
              <a:ext cx="603" cy="0"/>
            </a:xfrm>
            <a:prstGeom prst="line">
              <a:avLst/>
            </a:prstGeom>
            <a:noFill/>
            <a:ln w="57150">
              <a:solidFill>
                <a:srgbClr val="FF0000"/>
              </a:solidFill>
              <a:round/>
              <a:headEnd/>
              <a:tailEnd type="triangle" w="med" len="med"/>
            </a:ln>
          </p:spPr>
          <p:txBody>
            <a:bodyPr/>
            <a:lstStyle/>
            <a:p>
              <a:endParaRPr lang="en-US"/>
            </a:p>
          </p:txBody>
        </p:sp>
      </p:grpSp>
      <p:sp>
        <p:nvSpPr>
          <p:cNvPr id="30" name="AutoShape 34"/>
          <p:cNvSpPr>
            <a:spLocks noChangeArrowheads="1"/>
          </p:cNvSpPr>
          <p:nvPr/>
        </p:nvSpPr>
        <p:spPr bwMode="auto">
          <a:xfrm>
            <a:off x="1562100" y="5106749"/>
            <a:ext cx="381000" cy="460115"/>
          </a:xfrm>
          <a:prstGeom prst="downArrow">
            <a:avLst>
              <a:gd name="adj1" fmla="val 50000"/>
              <a:gd name="adj2" fmla="val 40000"/>
            </a:avLst>
          </a:prstGeom>
          <a:solidFill>
            <a:srgbClr val="FF0000"/>
          </a:solidFill>
          <a:ln w="9525">
            <a:solidFill>
              <a:schemeClr val="tx1"/>
            </a:solidFill>
            <a:miter lim="800000"/>
            <a:headEnd/>
            <a:tailEnd/>
          </a:ln>
        </p:spPr>
        <p:txBody>
          <a:bodyPr wrap="none" anchor="ctr"/>
          <a:lstStyle/>
          <a:p>
            <a:endParaRPr lang="en-GB"/>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500"/>
                            </p:stCondLst>
                            <p:childTnLst>
                              <p:par>
                                <p:cTn id="9" presetID="22" presetClass="entr" presetSubtype="2"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66589"/>
                                        </p:tgtEl>
                                        <p:attrNameLst>
                                          <p:attrName>style.visibility</p:attrName>
                                        </p:attrNameLst>
                                      </p:cBhvr>
                                      <p:to>
                                        <p:strVal val="visible"/>
                                      </p:to>
                                    </p:set>
                                    <p:animEffect transition="in" filter="wipe(up)">
                                      <p:cBhvr>
                                        <p:cTn id="15" dur="500"/>
                                        <p:tgtEl>
                                          <p:spTgt spid="66589"/>
                                        </p:tgtEl>
                                      </p:cBhvr>
                                    </p:animEffect>
                                  </p:childTnLst>
                                </p:cTn>
                              </p:par>
                            </p:childTnLst>
                          </p:cTn>
                        </p:par>
                        <p:par>
                          <p:cTn id="16" fill="hold">
                            <p:stCondLst>
                              <p:cond delay="3500"/>
                            </p:stCondLst>
                            <p:childTnLst>
                              <p:par>
                                <p:cTn id="17" presetID="22" presetClass="entr" presetSubtype="1" fill="hold" grpId="0" nodeType="afterEffect">
                                  <p:stCondLst>
                                    <p:cond delay="1000"/>
                                  </p:stCondLst>
                                  <p:childTnLst>
                                    <p:set>
                                      <p:cBhvr>
                                        <p:cTn id="18" dur="1" fill="hold">
                                          <p:stCondLst>
                                            <p:cond delay="0"/>
                                          </p:stCondLst>
                                        </p:cTn>
                                        <p:tgtEl>
                                          <p:spTgt spid="66593"/>
                                        </p:tgtEl>
                                        <p:attrNameLst>
                                          <p:attrName>style.visibility</p:attrName>
                                        </p:attrNameLst>
                                      </p:cBhvr>
                                      <p:to>
                                        <p:strVal val="visible"/>
                                      </p:to>
                                    </p:set>
                                    <p:animEffect transition="in" filter="wipe(up)">
                                      <p:cBhvr>
                                        <p:cTn id="19" dur="500"/>
                                        <p:tgtEl>
                                          <p:spTgt spid="66593"/>
                                        </p:tgtEl>
                                      </p:cBhvr>
                                    </p:animEffect>
                                  </p:childTnLst>
                                </p:cTn>
                              </p:par>
                            </p:childTnLst>
                          </p:cTn>
                        </p:par>
                        <p:par>
                          <p:cTn id="20" fill="hold">
                            <p:stCondLst>
                              <p:cond delay="5000"/>
                            </p:stCondLst>
                            <p:childTnLst>
                              <p:par>
                                <p:cTn id="21" presetID="22" presetClass="entr" presetSubtype="1" fill="hold" grpId="0" nodeType="afterEffect">
                                  <p:stCondLst>
                                    <p:cond delay="1000"/>
                                  </p:stCondLst>
                                  <p:childTnLst>
                                    <p:set>
                                      <p:cBhvr>
                                        <p:cTn id="22" dur="1" fill="hold">
                                          <p:stCondLst>
                                            <p:cond delay="0"/>
                                          </p:stCondLst>
                                        </p:cTn>
                                        <p:tgtEl>
                                          <p:spTgt spid="66590"/>
                                        </p:tgtEl>
                                        <p:attrNameLst>
                                          <p:attrName>style.visibility</p:attrName>
                                        </p:attrNameLst>
                                      </p:cBhvr>
                                      <p:to>
                                        <p:strVal val="visible"/>
                                      </p:to>
                                    </p:set>
                                    <p:animEffect transition="in" filter="wipe(up)">
                                      <p:cBhvr>
                                        <p:cTn id="23" dur="500"/>
                                        <p:tgtEl>
                                          <p:spTgt spid="66590"/>
                                        </p:tgtEl>
                                      </p:cBhvr>
                                    </p:animEffect>
                                  </p:childTnLst>
                                </p:cTn>
                              </p:par>
                            </p:childTnLst>
                          </p:cTn>
                        </p:par>
                        <p:par>
                          <p:cTn id="24" fill="hold">
                            <p:stCondLst>
                              <p:cond delay="6500"/>
                            </p:stCondLst>
                            <p:childTnLst>
                              <p:par>
                                <p:cTn id="25" presetID="22" presetClass="entr" presetSubtype="1" fill="hold" grpId="0" nodeType="afterEffect">
                                  <p:stCondLst>
                                    <p:cond delay="1000"/>
                                  </p:stCondLst>
                                  <p:childTnLst>
                                    <p:set>
                                      <p:cBhvr>
                                        <p:cTn id="26" dur="1" fill="hold">
                                          <p:stCondLst>
                                            <p:cond delay="0"/>
                                          </p:stCondLst>
                                        </p:cTn>
                                        <p:tgtEl>
                                          <p:spTgt spid="66594"/>
                                        </p:tgtEl>
                                        <p:attrNameLst>
                                          <p:attrName>style.visibility</p:attrName>
                                        </p:attrNameLst>
                                      </p:cBhvr>
                                      <p:to>
                                        <p:strVal val="visible"/>
                                      </p:to>
                                    </p:set>
                                    <p:animEffect transition="in" filter="wipe(up)">
                                      <p:cBhvr>
                                        <p:cTn id="27" dur="500"/>
                                        <p:tgtEl>
                                          <p:spTgt spid="66594"/>
                                        </p:tgtEl>
                                      </p:cBhvr>
                                    </p:animEffect>
                                  </p:childTnLst>
                                </p:cTn>
                              </p:par>
                            </p:childTnLst>
                          </p:cTn>
                        </p:par>
                        <p:par>
                          <p:cTn id="28" fill="hold">
                            <p:stCondLst>
                              <p:cond delay="8000"/>
                            </p:stCondLst>
                            <p:childTnLst>
                              <p:par>
                                <p:cTn id="29" presetID="22" presetClass="entr" presetSubtype="1" fill="hold" grpId="0" nodeType="afterEffect">
                                  <p:stCondLst>
                                    <p:cond delay="1000"/>
                                  </p:stCondLst>
                                  <p:childTnLst>
                                    <p:set>
                                      <p:cBhvr>
                                        <p:cTn id="30" dur="1" fill="hold">
                                          <p:stCondLst>
                                            <p:cond delay="0"/>
                                          </p:stCondLst>
                                        </p:cTn>
                                        <p:tgtEl>
                                          <p:spTgt spid="66591"/>
                                        </p:tgtEl>
                                        <p:attrNameLst>
                                          <p:attrName>style.visibility</p:attrName>
                                        </p:attrNameLst>
                                      </p:cBhvr>
                                      <p:to>
                                        <p:strVal val="visible"/>
                                      </p:to>
                                    </p:set>
                                    <p:animEffect transition="in" filter="wipe(up)">
                                      <p:cBhvr>
                                        <p:cTn id="31" dur="500"/>
                                        <p:tgtEl>
                                          <p:spTgt spid="66591"/>
                                        </p:tgtEl>
                                      </p:cBhvr>
                                    </p:animEffect>
                                  </p:childTnLst>
                                </p:cTn>
                              </p:par>
                            </p:childTnLst>
                          </p:cTn>
                        </p:par>
                        <p:par>
                          <p:cTn id="32" fill="hold">
                            <p:stCondLst>
                              <p:cond delay="9500"/>
                            </p:stCondLst>
                            <p:childTnLst>
                              <p:par>
                                <p:cTn id="33" presetID="22" presetClass="entr" presetSubtype="2" fill="hold" nodeType="afterEffect">
                                  <p:stCondLst>
                                    <p:cond delay="100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par>
                          <p:cTn id="36" fill="hold">
                            <p:stCondLst>
                              <p:cond delay="11000"/>
                            </p:stCondLst>
                            <p:childTnLst>
                              <p:par>
                                <p:cTn id="37" presetID="22" presetClass="entr" presetSubtype="1" fill="hold" grpId="0" nodeType="after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9" grpId="0" animBg="1" autoUpdateAnimBg="0"/>
      <p:bldP spid="66590" grpId="0" animBg="1" autoUpdateAnimBg="0"/>
      <p:bldP spid="66591" grpId="0" animBg="1" autoUpdateAnimBg="0"/>
      <p:bldP spid="66593" grpId="0" animBg="1"/>
      <p:bldP spid="66594"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87" name="Picture 51" descr="C:\Users\RAVI\Desktop\TLD PHOTOS 04.04.18\DSC_467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3634" y="1946228"/>
            <a:ext cx="3039666" cy="2847975"/>
          </a:xfrm>
          <a:prstGeom prst="rect">
            <a:avLst/>
          </a:prstGeom>
          <a:noFill/>
          <a:extLst>
            <a:ext uri="{909E8E84-426E-40DD-AFC4-6F175D3DCCD1}">
              <a14:hiddenFill xmlns:a14="http://schemas.microsoft.com/office/drawing/2010/main" xmlns="">
                <a:solidFill>
                  <a:srgbClr val="FFFFFF"/>
                </a:solidFill>
              </a14:hiddenFill>
            </a:ext>
          </a:extLst>
        </p:spPr>
      </p:pic>
      <p:sp>
        <p:nvSpPr>
          <p:cNvPr id="14339" name="Rectangle 2"/>
          <p:cNvSpPr>
            <a:spLocks noChangeArrowheads="1"/>
          </p:cNvSpPr>
          <p:nvPr/>
        </p:nvSpPr>
        <p:spPr bwMode="auto">
          <a:xfrm>
            <a:off x="2179706" y="0"/>
            <a:ext cx="6354625" cy="584775"/>
          </a:xfrm>
          <a:prstGeom prst="rect">
            <a:avLst/>
          </a:prstGeom>
          <a:noFill/>
          <a:ln w="9525">
            <a:noFill/>
            <a:miter lim="800000"/>
            <a:headEnd/>
            <a:tailEnd/>
          </a:ln>
        </p:spPr>
        <p:txBody>
          <a:bodyPr wrap="none">
            <a:spAutoFit/>
          </a:bodyPr>
          <a:lstStyle/>
          <a:p>
            <a:pPr>
              <a:spcBef>
                <a:spcPct val="0"/>
              </a:spcBef>
            </a:pPr>
            <a:r>
              <a:rPr lang="en-US" sz="3200" dirty="0">
                <a:solidFill>
                  <a:srgbClr val="FFFF00"/>
                </a:solidFill>
              </a:rPr>
              <a:t>EVM – </a:t>
            </a:r>
            <a:r>
              <a:rPr lang="en-US" sz="3200" dirty="0" smtClean="0">
                <a:solidFill>
                  <a:srgbClr val="FFFF00"/>
                </a:solidFill>
              </a:rPr>
              <a:t>Ballot </a:t>
            </a:r>
            <a:r>
              <a:rPr lang="en-US" sz="3200" dirty="0">
                <a:solidFill>
                  <a:srgbClr val="FFFF00"/>
                </a:solidFill>
              </a:rPr>
              <a:t>Units - Cascading</a:t>
            </a:r>
          </a:p>
        </p:txBody>
      </p:sp>
      <p:sp>
        <p:nvSpPr>
          <p:cNvPr id="332803" name="AutoShape 3"/>
          <p:cNvSpPr>
            <a:spLocks noChangeArrowheads="1"/>
          </p:cNvSpPr>
          <p:nvPr/>
        </p:nvSpPr>
        <p:spPr bwMode="auto">
          <a:xfrm>
            <a:off x="304800" y="4094956"/>
            <a:ext cx="6019800" cy="1055608"/>
          </a:xfrm>
          <a:prstGeom prst="roundRect">
            <a:avLst>
              <a:gd name="adj" fmla="val 16667"/>
            </a:avLst>
          </a:prstGeom>
          <a:solidFill>
            <a:schemeClr val="accent1"/>
          </a:solidFill>
          <a:ln w="9525">
            <a:solidFill>
              <a:schemeClr val="tx1"/>
            </a:solidFill>
            <a:round/>
            <a:headEnd/>
            <a:tailEnd/>
          </a:ln>
        </p:spPr>
        <p:txBody>
          <a:bodyPr anchor="ctr">
            <a:spAutoFit/>
          </a:bodyPr>
          <a:lstStyle/>
          <a:p>
            <a:pPr algn="l">
              <a:spcBef>
                <a:spcPct val="0"/>
              </a:spcBef>
            </a:pPr>
            <a:r>
              <a:rPr lang="en-US" dirty="0">
                <a:solidFill>
                  <a:srgbClr val="800000"/>
                </a:solidFill>
              </a:rPr>
              <a:t> </a:t>
            </a:r>
            <a:r>
              <a:rPr lang="en-US" sz="1800" dirty="0">
                <a:solidFill>
                  <a:srgbClr val="FFFF00"/>
                </a:solidFill>
              </a:rPr>
              <a:t>The Third </a:t>
            </a:r>
            <a:r>
              <a:rPr lang="en-US" sz="1800" dirty="0" smtClean="0">
                <a:solidFill>
                  <a:srgbClr val="FFFF00"/>
                </a:solidFill>
              </a:rPr>
              <a:t>Ballot </a:t>
            </a:r>
            <a:r>
              <a:rPr lang="en-US" sz="1800" dirty="0">
                <a:solidFill>
                  <a:srgbClr val="FFFF00"/>
                </a:solidFill>
              </a:rPr>
              <a:t>Unit should be similarly connected to the Second and the Fourth </a:t>
            </a:r>
            <a:r>
              <a:rPr lang="en-US" sz="1800" dirty="0" smtClean="0">
                <a:solidFill>
                  <a:srgbClr val="FFFF00"/>
                </a:solidFill>
              </a:rPr>
              <a:t>Ballot </a:t>
            </a:r>
            <a:r>
              <a:rPr lang="en-US" sz="1800" dirty="0">
                <a:solidFill>
                  <a:srgbClr val="FFFF00"/>
                </a:solidFill>
              </a:rPr>
              <a:t>Unit to the Third</a:t>
            </a:r>
            <a:r>
              <a:rPr lang="en-US" sz="1800" dirty="0" smtClean="0">
                <a:solidFill>
                  <a:srgbClr val="FFFF00"/>
                </a:solidFill>
              </a:rPr>
              <a:t>. </a:t>
            </a:r>
            <a:endParaRPr lang="en-US" sz="1800" dirty="0">
              <a:solidFill>
                <a:srgbClr val="FFFF00"/>
              </a:solidFill>
            </a:endParaRPr>
          </a:p>
        </p:txBody>
      </p:sp>
      <p:sp>
        <p:nvSpPr>
          <p:cNvPr id="332804" name="AutoShape 4"/>
          <p:cNvSpPr>
            <a:spLocks noChangeArrowheads="1"/>
          </p:cNvSpPr>
          <p:nvPr/>
        </p:nvSpPr>
        <p:spPr bwMode="auto">
          <a:xfrm>
            <a:off x="381000" y="945793"/>
            <a:ext cx="5867400" cy="715089"/>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sz="1800" dirty="0">
                <a:solidFill>
                  <a:srgbClr val="FFFF00"/>
                </a:solidFill>
              </a:rPr>
              <a:t>In case more than one </a:t>
            </a:r>
            <a:r>
              <a:rPr lang="en-US" sz="1800" dirty="0" smtClean="0">
                <a:solidFill>
                  <a:srgbClr val="FFFF00"/>
                </a:solidFill>
              </a:rPr>
              <a:t>BALLOT </a:t>
            </a:r>
            <a:r>
              <a:rPr lang="en-US" sz="1800" dirty="0">
                <a:solidFill>
                  <a:srgbClr val="FFFF00"/>
                </a:solidFill>
              </a:rPr>
              <a:t>unit is being used….</a:t>
            </a:r>
          </a:p>
        </p:txBody>
      </p:sp>
      <p:sp>
        <p:nvSpPr>
          <p:cNvPr id="332805" name="AutoShape 5"/>
          <p:cNvSpPr>
            <a:spLocks noChangeArrowheads="1"/>
          </p:cNvSpPr>
          <p:nvPr/>
        </p:nvSpPr>
        <p:spPr bwMode="auto">
          <a:xfrm>
            <a:off x="327025" y="2189956"/>
            <a:ext cx="5975350" cy="1328023"/>
          </a:xfrm>
          <a:prstGeom prst="roundRect">
            <a:avLst>
              <a:gd name="adj" fmla="val 16667"/>
            </a:avLst>
          </a:prstGeom>
          <a:solidFill>
            <a:schemeClr val="accent1"/>
          </a:solidFill>
          <a:ln w="9525">
            <a:solidFill>
              <a:schemeClr val="tx1"/>
            </a:solidFill>
            <a:round/>
            <a:headEnd/>
            <a:tailEnd/>
          </a:ln>
        </p:spPr>
        <p:txBody>
          <a:bodyPr anchor="ctr">
            <a:spAutoFit/>
          </a:bodyPr>
          <a:lstStyle/>
          <a:p>
            <a:pPr algn="l">
              <a:spcBef>
                <a:spcPct val="0"/>
              </a:spcBef>
            </a:pPr>
            <a:r>
              <a:rPr lang="en-US" sz="1800" dirty="0">
                <a:solidFill>
                  <a:srgbClr val="FFFF00"/>
                </a:solidFill>
              </a:rPr>
              <a:t>Connect the Second Ballot Unit to the First </a:t>
            </a:r>
            <a:r>
              <a:rPr lang="en-US" sz="1800" dirty="0" smtClean="0">
                <a:solidFill>
                  <a:srgbClr val="FFFF00"/>
                </a:solidFill>
              </a:rPr>
              <a:t>Ballot </a:t>
            </a:r>
            <a:r>
              <a:rPr lang="en-US" sz="1800" dirty="0">
                <a:solidFill>
                  <a:srgbClr val="FFFF00"/>
                </a:solidFill>
              </a:rPr>
              <a:t>Unit by connecting the interconnecting Cable of the Second </a:t>
            </a:r>
            <a:r>
              <a:rPr lang="en-US" sz="1800" dirty="0" smtClean="0">
                <a:solidFill>
                  <a:srgbClr val="FFFF00"/>
                </a:solidFill>
              </a:rPr>
              <a:t>Ballot </a:t>
            </a:r>
            <a:r>
              <a:rPr lang="en-US" sz="1800" dirty="0">
                <a:solidFill>
                  <a:srgbClr val="FFFF00"/>
                </a:solidFill>
              </a:rPr>
              <a:t>Unit to the Connector available in the Connector Box in the rear of the First </a:t>
            </a:r>
            <a:r>
              <a:rPr lang="en-US" sz="1800" dirty="0" smtClean="0">
                <a:solidFill>
                  <a:srgbClr val="FFFF00"/>
                </a:solidFill>
              </a:rPr>
              <a:t>Ballot </a:t>
            </a:r>
            <a:r>
              <a:rPr lang="en-US" sz="1800" dirty="0">
                <a:solidFill>
                  <a:srgbClr val="FFFF00"/>
                </a:solidFill>
              </a:rPr>
              <a:t>Unit.</a:t>
            </a:r>
          </a:p>
        </p:txBody>
      </p:sp>
      <p:sp>
        <p:nvSpPr>
          <p:cNvPr id="14343" name="AutoShape 9"/>
          <p:cNvSpPr>
            <a:spLocks noChangeArrowheads="1"/>
          </p:cNvSpPr>
          <p:nvPr/>
        </p:nvSpPr>
        <p:spPr bwMode="auto">
          <a:xfrm>
            <a:off x="6904038" y="931863"/>
            <a:ext cx="2955925" cy="777875"/>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Rear portion of </a:t>
            </a:r>
            <a:r>
              <a:rPr lang="en-US" dirty="0" smtClean="0">
                <a:solidFill>
                  <a:srgbClr val="FFFF00"/>
                </a:solidFill>
              </a:rPr>
              <a:t>Ballot </a:t>
            </a:r>
            <a:r>
              <a:rPr lang="en-US" dirty="0">
                <a:solidFill>
                  <a:srgbClr val="FFFF00"/>
                </a:solidFill>
              </a:rPr>
              <a:t>Unit</a:t>
            </a:r>
          </a:p>
        </p:txBody>
      </p:sp>
      <p:sp>
        <p:nvSpPr>
          <p:cNvPr id="332814" name="AutoShape 14"/>
          <p:cNvSpPr>
            <a:spLocks noChangeArrowheads="1"/>
          </p:cNvSpPr>
          <p:nvPr/>
        </p:nvSpPr>
        <p:spPr bwMode="auto">
          <a:xfrm>
            <a:off x="3086100" y="1656556"/>
            <a:ext cx="457200" cy="475456"/>
          </a:xfrm>
          <a:prstGeom prst="down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GB"/>
          </a:p>
        </p:txBody>
      </p:sp>
      <p:sp>
        <p:nvSpPr>
          <p:cNvPr id="332815" name="AutoShape 15"/>
          <p:cNvSpPr>
            <a:spLocks noChangeArrowheads="1"/>
          </p:cNvSpPr>
          <p:nvPr/>
        </p:nvSpPr>
        <p:spPr bwMode="auto">
          <a:xfrm>
            <a:off x="3086100" y="3561556"/>
            <a:ext cx="457200" cy="457200"/>
          </a:xfrm>
          <a:prstGeom prst="downArrow">
            <a:avLst>
              <a:gd name="adj1" fmla="val 50000"/>
              <a:gd name="adj2" fmla="val 33333"/>
            </a:avLst>
          </a:prstGeom>
          <a:solidFill>
            <a:srgbClr val="FF0000"/>
          </a:solidFill>
          <a:ln w="9525">
            <a:solidFill>
              <a:schemeClr val="tx1"/>
            </a:solidFill>
            <a:miter lim="800000"/>
            <a:headEnd/>
            <a:tailEnd/>
          </a:ln>
        </p:spPr>
        <p:txBody>
          <a:bodyPr wrap="none" anchor="ctr"/>
          <a:lstStyle/>
          <a:p>
            <a:endParaRPr lang="en-GB"/>
          </a:p>
        </p:txBody>
      </p:sp>
      <p:grpSp>
        <p:nvGrpSpPr>
          <p:cNvPr id="14347" name="Group 21"/>
          <p:cNvGrpSpPr>
            <a:grpSpLocks/>
          </p:cNvGrpSpPr>
          <p:nvPr/>
        </p:nvGrpSpPr>
        <p:grpSpPr bwMode="auto">
          <a:xfrm>
            <a:off x="6967537" y="4179887"/>
            <a:ext cx="2971800" cy="1939925"/>
            <a:chOff x="4560" y="2784"/>
            <a:chExt cx="1872" cy="1222"/>
          </a:xfrm>
        </p:grpSpPr>
        <p:sp>
          <p:nvSpPr>
            <p:cNvPr id="14349" name="Line 12"/>
            <p:cNvSpPr>
              <a:spLocks noChangeShapeType="1"/>
            </p:cNvSpPr>
            <p:nvPr/>
          </p:nvSpPr>
          <p:spPr bwMode="auto">
            <a:xfrm flipV="1">
              <a:off x="5292" y="2784"/>
              <a:ext cx="0" cy="720"/>
            </a:xfrm>
            <a:prstGeom prst="line">
              <a:avLst/>
            </a:prstGeom>
            <a:noFill/>
            <a:ln w="57150">
              <a:solidFill>
                <a:srgbClr val="FF0000"/>
              </a:solidFill>
              <a:round/>
              <a:headEnd/>
              <a:tailEnd type="triangle" w="med" len="med"/>
            </a:ln>
          </p:spPr>
          <p:txBody>
            <a:bodyPr wrap="none" anchor="ctr"/>
            <a:lstStyle/>
            <a:p>
              <a:endParaRPr lang="en-US"/>
            </a:p>
          </p:txBody>
        </p:sp>
        <p:sp>
          <p:nvSpPr>
            <p:cNvPr id="14350" name="AutoShape 11"/>
            <p:cNvSpPr>
              <a:spLocks noChangeArrowheads="1"/>
            </p:cNvSpPr>
            <p:nvPr/>
          </p:nvSpPr>
          <p:spPr bwMode="auto">
            <a:xfrm>
              <a:off x="4560" y="3513"/>
              <a:ext cx="1872" cy="493"/>
            </a:xfrm>
            <a:prstGeom prst="roundRect">
              <a:avLst>
                <a:gd name="adj" fmla="val 16667"/>
              </a:avLst>
            </a:prstGeom>
            <a:solidFill>
              <a:schemeClr val="accent1"/>
            </a:solidFill>
            <a:ln w="9525">
              <a:solidFill>
                <a:schemeClr val="tx1"/>
              </a:solidFill>
              <a:round/>
              <a:headEnd/>
              <a:tailEnd/>
            </a:ln>
          </p:spPr>
          <p:txBody>
            <a:bodyPr anchor="ctr">
              <a:spAutoFit/>
            </a:bodyPr>
            <a:lstStyle/>
            <a:p>
              <a:pPr>
                <a:spcBef>
                  <a:spcPct val="0"/>
                </a:spcBef>
              </a:pPr>
              <a:r>
                <a:rPr lang="en-US" dirty="0">
                  <a:solidFill>
                    <a:srgbClr val="FFFF00"/>
                  </a:solidFill>
                </a:rPr>
                <a:t>Connector for Additional </a:t>
              </a:r>
              <a:r>
                <a:rPr lang="en-US" dirty="0" smtClean="0">
                  <a:solidFill>
                    <a:srgbClr val="FFFF00"/>
                  </a:solidFill>
                </a:rPr>
                <a:t>Ballot </a:t>
              </a:r>
              <a:r>
                <a:rPr lang="en-US" dirty="0">
                  <a:solidFill>
                    <a:srgbClr val="FFFF00"/>
                  </a:solidFill>
                </a:rPr>
                <a:t>Unit</a:t>
              </a:r>
            </a:p>
          </p:txBody>
        </p:sp>
      </p:grpSp>
      <p:sp>
        <p:nvSpPr>
          <p:cNvPr id="15" name="AutoShape 4"/>
          <p:cNvSpPr>
            <a:spLocks noChangeArrowheads="1"/>
          </p:cNvSpPr>
          <p:nvPr/>
        </p:nvSpPr>
        <p:spPr bwMode="auto">
          <a:xfrm>
            <a:off x="327024" y="5542756"/>
            <a:ext cx="5997575" cy="1021556"/>
          </a:xfrm>
          <a:prstGeom prst="roundRect">
            <a:avLst>
              <a:gd name="adj" fmla="val 16667"/>
            </a:avLst>
          </a:prstGeom>
          <a:solidFill>
            <a:schemeClr val="accent1"/>
          </a:solidFill>
          <a:ln w="9525">
            <a:solidFill>
              <a:schemeClr val="tx1"/>
            </a:solidFill>
            <a:round/>
            <a:headEnd/>
            <a:tailEnd/>
          </a:ln>
        </p:spPr>
        <p:txBody>
          <a:bodyPr wrap="square" anchor="ctr">
            <a:spAutoFit/>
          </a:bodyPr>
          <a:lstStyle/>
          <a:p>
            <a:pPr>
              <a:spcBef>
                <a:spcPct val="0"/>
              </a:spcBef>
            </a:pPr>
            <a:r>
              <a:rPr lang="en-US" sz="1800" dirty="0">
                <a:solidFill>
                  <a:srgbClr val="FFFF00"/>
                </a:solidFill>
              </a:rPr>
              <a:t>In case more than </a:t>
            </a:r>
            <a:r>
              <a:rPr lang="en-US" sz="1800" dirty="0" smtClean="0">
                <a:solidFill>
                  <a:srgbClr val="FFFF00"/>
                </a:solidFill>
              </a:rPr>
              <a:t>4  BALLOT </a:t>
            </a:r>
            <a:r>
              <a:rPr lang="en-US" sz="1800" dirty="0">
                <a:solidFill>
                  <a:srgbClr val="FFFF00"/>
                </a:solidFill>
              </a:rPr>
              <a:t>unit is being </a:t>
            </a:r>
            <a:r>
              <a:rPr lang="en-US" sz="1800" dirty="0" smtClean="0">
                <a:solidFill>
                  <a:srgbClr val="FFFF00"/>
                </a:solidFill>
              </a:rPr>
              <a:t>used, Insert  EVM battery into Back side of BU  after each 4 Bus (Like 5</a:t>
            </a:r>
            <a:r>
              <a:rPr lang="en-US" sz="1800" baseline="30000" dirty="0" smtClean="0">
                <a:solidFill>
                  <a:srgbClr val="FFFF00"/>
                </a:solidFill>
              </a:rPr>
              <a:t>th</a:t>
            </a:r>
            <a:r>
              <a:rPr lang="en-US" sz="1800" dirty="0" smtClean="0">
                <a:solidFill>
                  <a:srgbClr val="FFFF00"/>
                </a:solidFill>
              </a:rPr>
              <a:t>,9</a:t>
            </a:r>
            <a:r>
              <a:rPr lang="en-US" sz="1800" baseline="30000" dirty="0" smtClean="0">
                <a:solidFill>
                  <a:srgbClr val="FFFF00"/>
                </a:solidFill>
              </a:rPr>
              <a:t>th</a:t>
            </a:r>
            <a:r>
              <a:rPr lang="en-US" sz="1800" dirty="0" smtClean="0">
                <a:solidFill>
                  <a:srgbClr val="FFFF00"/>
                </a:solidFill>
              </a:rPr>
              <a:t>,13</a:t>
            </a:r>
            <a:r>
              <a:rPr lang="en-US" sz="1800" baseline="30000" dirty="0" smtClean="0">
                <a:solidFill>
                  <a:srgbClr val="FFFF00"/>
                </a:solidFill>
              </a:rPr>
              <a:t>th</a:t>
            </a:r>
            <a:r>
              <a:rPr lang="en-US" sz="1800" dirty="0" smtClean="0">
                <a:solidFill>
                  <a:srgbClr val="FFFF00"/>
                </a:solidFill>
              </a:rPr>
              <a:t>,17</a:t>
            </a:r>
            <a:r>
              <a:rPr lang="en-US" sz="1800" baseline="30000" dirty="0" smtClean="0">
                <a:solidFill>
                  <a:srgbClr val="FFFF00"/>
                </a:solidFill>
              </a:rPr>
              <a:t>th</a:t>
            </a:r>
            <a:r>
              <a:rPr lang="en-US" sz="1800" dirty="0" smtClean="0">
                <a:solidFill>
                  <a:srgbClr val="FFFF00"/>
                </a:solidFill>
              </a:rPr>
              <a:t>,21</a:t>
            </a:r>
            <a:r>
              <a:rPr lang="en-US" sz="1800" baseline="30000" dirty="0" smtClean="0">
                <a:solidFill>
                  <a:srgbClr val="FFFF00"/>
                </a:solidFill>
              </a:rPr>
              <a:t>st</a:t>
            </a:r>
            <a:r>
              <a:rPr lang="en-US" sz="1800" dirty="0" smtClean="0">
                <a:solidFill>
                  <a:srgbClr val="FFFF00"/>
                </a:solidFill>
              </a:rPr>
              <a:t> BU).</a:t>
            </a:r>
            <a:endParaRPr lang="en-US" sz="1800" dirty="0">
              <a:solidFill>
                <a:srgbClr val="FFFF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2804"/>
                                        </p:tgtEl>
                                        <p:attrNameLst>
                                          <p:attrName>style.visibility</p:attrName>
                                        </p:attrNameLst>
                                      </p:cBhvr>
                                      <p:to>
                                        <p:strVal val="visible"/>
                                      </p:to>
                                    </p:set>
                                    <p:animEffect transition="in" filter="wipe(up)">
                                      <p:cBhvr>
                                        <p:cTn id="7" dur="500"/>
                                        <p:tgtEl>
                                          <p:spTgt spid="332804"/>
                                        </p:tgtEl>
                                      </p:cBhvr>
                                    </p:animEffect>
                                  </p:childTnLst>
                                </p:cTn>
                              </p:par>
                            </p:childTnLst>
                          </p:cTn>
                        </p:par>
                        <p:par>
                          <p:cTn id="8" fill="hold">
                            <p:stCondLst>
                              <p:cond delay="500"/>
                            </p:stCondLst>
                            <p:childTnLst>
                              <p:par>
                                <p:cTn id="9" presetID="22" presetClass="entr" presetSubtype="1" fill="hold" grpId="0" nodeType="afterEffect">
                                  <p:stCondLst>
                                    <p:cond delay="1000"/>
                                  </p:stCondLst>
                                  <p:childTnLst>
                                    <p:set>
                                      <p:cBhvr>
                                        <p:cTn id="10" dur="1" fill="hold">
                                          <p:stCondLst>
                                            <p:cond delay="0"/>
                                          </p:stCondLst>
                                        </p:cTn>
                                        <p:tgtEl>
                                          <p:spTgt spid="332814"/>
                                        </p:tgtEl>
                                        <p:attrNameLst>
                                          <p:attrName>style.visibility</p:attrName>
                                        </p:attrNameLst>
                                      </p:cBhvr>
                                      <p:to>
                                        <p:strVal val="visible"/>
                                      </p:to>
                                    </p:set>
                                    <p:animEffect transition="in" filter="wipe(up)">
                                      <p:cBhvr>
                                        <p:cTn id="11" dur="500"/>
                                        <p:tgtEl>
                                          <p:spTgt spid="332814"/>
                                        </p:tgtEl>
                                      </p:cBhvr>
                                    </p:animEffect>
                                  </p:childTnLst>
                                </p:cTn>
                              </p:par>
                            </p:childTnLst>
                          </p:cTn>
                        </p:par>
                        <p:par>
                          <p:cTn id="12" fill="hold">
                            <p:stCondLst>
                              <p:cond delay="2000"/>
                            </p:stCondLst>
                            <p:childTnLst>
                              <p:par>
                                <p:cTn id="13" presetID="22" presetClass="entr" presetSubtype="1" fill="hold" grpId="0" nodeType="afterEffect">
                                  <p:stCondLst>
                                    <p:cond delay="1000"/>
                                  </p:stCondLst>
                                  <p:childTnLst>
                                    <p:set>
                                      <p:cBhvr>
                                        <p:cTn id="14" dur="1" fill="hold">
                                          <p:stCondLst>
                                            <p:cond delay="0"/>
                                          </p:stCondLst>
                                        </p:cTn>
                                        <p:tgtEl>
                                          <p:spTgt spid="332805"/>
                                        </p:tgtEl>
                                        <p:attrNameLst>
                                          <p:attrName>style.visibility</p:attrName>
                                        </p:attrNameLst>
                                      </p:cBhvr>
                                      <p:to>
                                        <p:strVal val="visible"/>
                                      </p:to>
                                    </p:set>
                                    <p:animEffect transition="in" filter="wipe(up)">
                                      <p:cBhvr>
                                        <p:cTn id="15" dur="500"/>
                                        <p:tgtEl>
                                          <p:spTgt spid="332805"/>
                                        </p:tgtEl>
                                      </p:cBhvr>
                                    </p:animEffect>
                                  </p:childTnLst>
                                </p:cTn>
                              </p:par>
                            </p:childTnLst>
                          </p:cTn>
                        </p:par>
                        <p:par>
                          <p:cTn id="16" fill="hold">
                            <p:stCondLst>
                              <p:cond delay="3500"/>
                            </p:stCondLst>
                            <p:childTnLst>
                              <p:par>
                                <p:cTn id="17" presetID="22" presetClass="entr" presetSubtype="1" fill="hold" grpId="0" nodeType="afterEffect">
                                  <p:stCondLst>
                                    <p:cond delay="1000"/>
                                  </p:stCondLst>
                                  <p:childTnLst>
                                    <p:set>
                                      <p:cBhvr>
                                        <p:cTn id="18" dur="1" fill="hold">
                                          <p:stCondLst>
                                            <p:cond delay="0"/>
                                          </p:stCondLst>
                                        </p:cTn>
                                        <p:tgtEl>
                                          <p:spTgt spid="332815"/>
                                        </p:tgtEl>
                                        <p:attrNameLst>
                                          <p:attrName>style.visibility</p:attrName>
                                        </p:attrNameLst>
                                      </p:cBhvr>
                                      <p:to>
                                        <p:strVal val="visible"/>
                                      </p:to>
                                    </p:set>
                                    <p:animEffect transition="in" filter="wipe(up)">
                                      <p:cBhvr>
                                        <p:cTn id="19" dur="500"/>
                                        <p:tgtEl>
                                          <p:spTgt spid="332815"/>
                                        </p:tgtEl>
                                      </p:cBhvr>
                                    </p:animEffect>
                                  </p:childTnLst>
                                </p:cTn>
                              </p:par>
                            </p:childTnLst>
                          </p:cTn>
                        </p:par>
                        <p:par>
                          <p:cTn id="20" fill="hold">
                            <p:stCondLst>
                              <p:cond delay="5000"/>
                            </p:stCondLst>
                            <p:childTnLst>
                              <p:par>
                                <p:cTn id="21" presetID="22" presetClass="entr" presetSubtype="1" fill="hold" grpId="0" nodeType="afterEffect">
                                  <p:stCondLst>
                                    <p:cond delay="1000"/>
                                  </p:stCondLst>
                                  <p:childTnLst>
                                    <p:set>
                                      <p:cBhvr>
                                        <p:cTn id="22" dur="1" fill="hold">
                                          <p:stCondLst>
                                            <p:cond delay="0"/>
                                          </p:stCondLst>
                                        </p:cTn>
                                        <p:tgtEl>
                                          <p:spTgt spid="332803"/>
                                        </p:tgtEl>
                                        <p:attrNameLst>
                                          <p:attrName>style.visibility</p:attrName>
                                        </p:attrNameLst>
                                      </p:cBhvr>
                                      <p:to>
                                        <p:strVal val="visible"/>
                                      </p:to>
                                    </p:set>
                                    <p:animEffect transition="in" filter="wipe(up)">
                                      <p:cBhvr>
                                        <p:cTn id="23" dur="500"/>
                                        <p:tgtEl>
                                          <p:spTgt spid="332803"/>
                                        </p:tgtEl>
                                      </p:cBhvr>
                                    </p:animEffect>
                                  </p:childTnLst>
                                </p:cTn>
                              </p:par>
                            </p:childTnLst>
                          </p:cTn>
                        </p:par>
                        <p:par>
                          <p:cTn id="24" fill="hold">
                            <p:stCondLst>
                              <p:cond delay="6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animBg="1" autoUpdateAnimBg="0"/>
      <p:bldP spid="332804" grpId="0" animBg="1" autoUpdateAnimBg="0"/>
      <p:bldP spid="332805" grpId="0" animBg="1" autoUpdateAnimBg="0"/>
      <p:bldP spid="332814" grpId="0" animBg="1"/>
      <p:bldP spid="332815" grpId="0" animBg="1"/>
      <p:bldP spid="1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bwMode="auto">
          <a:xfrm>
            <a:off x="947738" y="0"/>
            <a:ext cx="9067800" cy="588963"/>
          </a:xfrm>
          <a:noFill/>
          <a:ln>
            <a:miter lim="800000"/>
            <a:headEnd/>
            <a:tailEnd/>
          </a:ln>
        </p:spPr>
        <p:txBody>
          <a:bodyPr vert="horz" wrap="square" lIns="99432" tIns="49716" rIns="99432" bIns="49716" numCol="1" anchor="ctr" anchorCtr="0" compatLnSpc="1">
            <a:prstTxWarp prst="textNoShape">
              <a:avLst/>
            </a:prstTxWarp>
          </a:bodyPr>
          <a:lstStyle/>
          <a:p>
            <a:r>
              <a:rPr lang="en-US" sz="3500" dirty="0" smtClean="0">
                <a:solidFill>
                  <a:srgbClr val="FFFF00"/>
                </a:solidFill>
              </a:rPr>
              <a:t>EVM – Ballot Unit</a:t>
            </a:r>
            <a:endParaRPr lang="en-US" dirty="0" smtClean="0">
              <a:solidFill>
                <a:srgbClr val="FFFF00"/>
              </a:solidFill>
            </a:endParaRPr>
          </a:p>
        </p:txBody>
      </p:sp>
      <p:sp>
        <p:nvSpPr>
          <p:cNvPr id="47108" name="AutoShape 10"/>
          <p:cNvSpPr>
            <a:spLocks noChangeArrowheads="1"/>
          </p:cNvSpPr>
          <p:nvPr/>
        </p:nvSpPr>
        <p:spPr bwMode="auto">
          <a:xfrm>
            <a:off x="490538" y="2036763"/>
            <a:ext cx="9296400" cy="1600200"/>
          </a:xfrm>
          <a:prstGeom prst="roundRect">
            <a:avLst>
              <a:gd name="adj" fmla="val 16667"/>
            </a:avLst>
          </a:prstGeom>
          <a:solidFill>
            <a:schemeClr val="accent1"/>
          </a:solidFill>
          <a:ln w="57150">
            <a:noFill/>
            <a:round/>
            <a:headEnd/>
            <a:tailEnd/>
          </a:ln>
        </p:spPr>
        <p:txBody>
          <a:bodyPr anchor="ctr"/>
          <a:lstStyle/>
          <a:p>
            <a:pPr algn="l">
              <a:spcBef>
                <a:spcPct val="50000"/>
              </a:spcBef>
            </a:pPr>
            <a:r>
              <a:rPr lang="en-US" dirty="0" smtClean="0">
                <a:solidFill>
                  <a:srgbClr val="FFFF00"/>
                </a:solidFill>
              </a:rPr>
              <a:t>Fixing </a:t>
            </a:r>
            <a:r>
              <a:rPr lang="en-US" dirty="0">
                <a:solidFill>
                  <a:srgbClr val="FFFF00"/>
                </a:solidFill>
              </a:rPr>
              <a:t>of Pink Seal – Pink seal is pasted on Ballot Unit at the end of  Preparation of Ballot </a:t>
            </a:r>
            <a:r>
              <a:rPr lang="en-US" dirty="0" smtClean="0">
                <a:solidFill>
                  <a:srgbClr val="FFFF00"/>
                </a:solidFill>
              </a:rPr>
              <a:t>Unit. </a:t>
            </a:r>
            <a:endParaRPr lang="en-US" dirty="0">
              <a:solidFill>
                <a:srgbClr val="FFFF00"/>
              </a:solidFill>
            </a:endParaRPr>
          </a:p>
        </p:txBody>
      </p:sp>
      <p:sp>
        <p:nvSpPr>
          <p:cNvPr id="4" name="Rounded Rectangle 3"/>
          <p:cNvSpPr/>
          <p:nvPr/>
        </p:nvSpPr>
        <p:spPr bwMode="auto">
          <a:xfrm>
            <a:off x="795337" y="4704556"/>
            <a:ext cx="8763000" cy="1066800"/>
          </a:xfrm>
          <a:prstGeom prst="roundRect">
            <a:avLst/>
          </a:prstGeom>
          <a:gradFill rotWithShape="0">
            <a:gsLst>
              <a:gs pos="0">
                <a:schemeClr val="accent1"/>
              </a:gs>
              <a:gs pos="100000">
                <a:schemeClr val="accent1">
                  <a:gamma/>
                  <a:shade val="46275"/>
                  <a:invGamma/>
                </a:schemeClr>
              </a:gs>
            </a:gsLst>
            <a:lin ang="5400000" scaled="1"/>
          </a:gradFill>
          <a:ln w="571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IN" sz="2000" b="1" i="0" u="none" strike="noStrike" cap="none" normalizeH="0" baseline="0" dirty="0" smtClean="0">
                <a:ln>
                  <a:noFill/>
                </a:ln>
                <a:solidFill>
                  <a:schemeClr val="bg1"/>
                </a:solidFill>
                <a:effectLst/>
                <a:latin typeface="Arial" charset="0"/>
              </a:rPr>
              <a:t>Address Tags are tied with details of Polling Stations.</a:t>
            </a:r>
            <a:endParaRPr kumimoji="0" lang="en-US" sz="2000" b="1" i="0" u="none" strike="noStrike" cap="none" normalizeH="0" baseline="0" dirty="0" smtClean="0">
              <a:ln>
                <a:noFill/>
              </a:ln>
              <a:solidFill>
                <a:schemeClr val="bg1"/>
              </a:solidFill>
              <a:effectLst/>
              <a:latin typeface="Arial" charset="0"/>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evm">
  <a:themeElements>
    <a:clrScheme name="ev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v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5400000" scaled="1"/>
        </a:gradFill>
        <a:ln w="571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accent1">
                <a:gamma/>
                <a:shade val="46275"/>
                <a:invGamma/>
              </a:schemeClr>
            </a:gs>
          </a:gsLst>
          <a:lin ang="5400000" scaled="1"/>
        </a:gradFill>
        <a:ln w="57150"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ev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v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v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Settings\Administrator\Application Data\Microsoft\Templates\evm.pot</Template>
  <TotalTime>10295</TotalTime>
  <Words>1374</Words>
  <Application>Microsoft Office PowerPoint</Application>
  <PresentationFormat>Custom</PresentationFormat>
  <Paragraphs>186</Paragraphs>
  <Slides>25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Wingdings</vt:lpstr>
      <vt:lpstr>Times New Roman</vt:lpstr>
      <vt:lpstr>evm</vt:lpstr>
      <vt:lpstr>Photo Editor Photo</vt:lpstr>
      <vt:lpstr>Slide 1</vt:lpstr>
      <vt:lpstr>Slide 2</vt:lpstr>
      <vt:lpstr> </vt:lpstr>
      <vt:lpstr>EVM - Ballot Paper Details</vt:lpstr>
      <vt:lpstr>Slide 5</vt:lpstr>
      <vt:lpstr>Slide 6</vt:lpstr>
      <vt:lpstr>Slide 7</vt:lpstr>
      <vt:lpstr>Slide 8</vt:lpstr>
      <vt:lpstr>EVM – Ballot Unit</vt:lpstr>
      <vt:lpstr>EVM - Preparation of Control Unit </vt:lpstr>
      <vt:lpstr>EVM – Candidates Setting</vt:lpstr>
      <vt:lpstr>EVM – Candidates Setting</vt:lpstr>
      <vt:lpstr>EVM – Candidates Setting</vt:lpstr>
      <vt:lpstr>EVM – Candidates Setting - Sequence</vt:lpstr>
      <vt:lpstr>Slide 15</vt:lpstr>
      <vt:lpstr>Slide 16</vt:lpstr>
      <vt:lpstr>Gist of activities on BU</vt:lpstr>
      <vt:lpstr>Gist of activities on CU</vt:lpstr>
      <vt:lpstr>Material requirements </vt:lpstr>
      <vt:lpstr>Slide 20</vt:lpstr>
      <vt:lpstr>Slide 21</vt:lpstr>
      <vt:lpstr>Slide 22</vt:lpstr>
      <vt:lpstr>Slide 23</vt:lpstr>
      <vt:lpstr>Slide 24</vt:lpstr>
      <vt:lpstr>Slide 25</vt:lpstr>
    </vt:vector>
  </TitlesOfParts>
  <Manager>Ramabhadri Raju</Manager>
  <Company>Bharat Electronics Limited, Bangalore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Voting Machine</dc:title>
  <dc:subject>Training on EVM</dc:subject>
  <dc:creator>Muralidharan.K</dc:creator>
  <cp:lastModifiedBy>SSM</cp:lastModifiedBy>
  <cp:revision>1146</cp:revision>
  <cp:lastPrinted>2002-03-27T06:52:59Z</cp:lastPrinted>
  <dcterms:created xsi:type="dcterms:W3CDTF">2001-03-06T20:54:46Z</dcterms:created>
  <dcterms:modified xsi:type="dcterms:W3CDTF">2019-04-04T05:54:54Z</dcterms:modified>
</cp:coreProperties>
</file>